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97" r:id="rId4"/>
  </p:sldMasterIdLst>
  <p:notesMasterIdLst>
    <p:notesMasterId r:id="rId29"/>
  </p:notesMasterIdLst>
  <p:handoutMasterIdLst>
    <p:handoutMasterId r:id="rId30"/>
  </p:handoutMasterIdLst>
  <p:sldIdLst>
    <p:sldId id="256" r:id="rId5"/>
    <p:sldId id="257" r:id="rId6"/>
    <p:sldId id="360" r:id="rId7"/>
    <p:sldId id="386" r:id="rId8"/>
    <p:sldId id="382" r:id="rId9"/>
    <p:sldId id="380" r:id="rId10"/>
    <p:sldId id="381" r:id="rId11"/>
    <p:sldId id="383" r:id="rId12"/>
    <p:sldId id="384" r:id="rId13"/>
    <p:sldId id="314" r:id="rId14"/>
    <p:sldId id="376" r:id="rId15"/>
    <p:sldId id="362" r:id="rId16"/>
    <p:sldId id="377" r:id="rId17"/>
    <p:sldId id="375" r:id="rId18"/>
    <p:sldId id="387" r:id="rId19"/>
    <p:sldId id="388" r:id="rId20"/>
    <p:sldId id="389" r:id="rId21"/>
    <p:sldId id="390" r:id="rId22"/>
    <p:sldId id="392" r:id="rId23"/>
    <p:sldId id="385" r:id="rId24"/>
    <p:sldId id="393" r:id="rId25"/>
    <p:sldId id="391" r:id="rId26"/>
    <p:sldId id="394" r:id="rId27"/>
    <p:sldId id="374" r:id="rId28"/>
  </p:sldIdLst>
  <p:sldSz cx="9144000" cy="6858000" type="screen4x3"/>
  <p:notesSz cx="6858000" cy="9144000"/>
  <p:embeddedFontLst>
    <p:embeddedFont>
      <p:font typeface="Adobe 黑体 Std R" panose="020B0400000000000000" pitchFamily="34" charset="-122"/>
      <p:regular r:id="rId31"/>
    </p:embeddedFont>
    <p:embeddedFont>
      <p:font typeface="Adobe 黑体 Std R" panose="020B0400000000000000" pitchFamily="34" charset="-122"/>
      <p:regular r:id="rId31"/>
    </p:embeddedFont>
    <p:embeddedFont>
      <p:font typeface="Hiragino Sans GB W3" panose="020B0300000000000000" pitchFamily="34" charset="-122"/>
      <p:regular r:id="rId32"/>
    </p:embeddedFont>
    <p:embeddedFont>
      <p:font typeface="等线" panose="02010600030101010101" pitchFamily="2" charset="-122"/>
      <p:regular r:id="rId33"/>
      <p:bold r:id="rId34"/>
    </p:embeddedFont>
    <p:embeddedFont>
      <p:font typeface="黑体" panose="02010609060101010101" pitchFamily="49" charset="-122"/>
      <p:regular r:id="rId35"/>
    </p:embeddedFont>
    <p:embeddedFont>
      <p:font typeface="微软雅黑" panose="020B0503020204020204" pitchFamily="34" charset="-122"/>
      <p:regular r:id="rId36"/>
      <p:bold r:id="rId37"/>
    </p:embeddedFont>
    <p:embeddedFont>
      <p:font typeface="Cascadia Code" panose="020B0609020000020004" pitchFamily="49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ED34375-7BD5-D846-A3A3-DE4C6889ECF3}">
          <p14:sldIdLst>
            <p14:sldId id="256"/>
            <p14:sldId id="257"/>
          </p14:sldIdLst>
        </p14:section>
        <p14:section name="LTA介绍" id="{7C12877D-4477-3742-A57B-0C7B19D13845}">
          <p14:sldIdLst>
            <p14:sldId id="360"/>
            <p14:sldId id="386"/>
            <p14:sldId id="382"/>
            <p14:sldId id="380"/>
            <p14:sldId id="381"/>
            <p14:sldId id="383"/>
            <p14:sldId id="384"/>
            <p14:sldId id="314"/>
            <p14:sldId id="376"/>
          </p14:sldIdLst>
        </p14:section>
        <p14:section name="自我介绍" id="{7B524312-157C-42AD-AFEE-54BF3D3D292E}">
          <p14:sldIdLst>
            <p14:sldId id="362"/>
          </p14:sldIdLst>
        </p14:section>
        <p14:section name="如何学习计算机" id="{BCD9FF78-080C-DF48-B22E-D229B5410694}">
          <p14:sldIdLst>
            <p14:sldId id="377"/>
            <p14:sldId id="375"/>
            <p14:sldId id="387"/>
            <p14:sldId id="388"/>
            <p14:sldId id="389"/>
            <p14:sldId id="390"/>
            <p14:sldId id="392"/>
            <p14:sldId id="385"/>
            <p14:sldId id="393"/>
            <p14:sldId id="391"/>
            <p14:sldId id="394"/>
          </p14:sldIdLst>
        </p14:section>
        <p14:section name="END" id="{93C6BCD1-C5A1-EE41-8ECE-5CE9A2953EBC}">
          <p14:sldIdLst>
            <p14:sldId id="37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ECE2"/>
    <a:srgbClr val="2C2DA9"/>
    <a:srgbClr val="3138AC"/>
    <a:srgbClr val="252A81"/>
    <a:srgbClr val="191C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AFB896-D989-447C-869A-042038460D91}" v="441" dt="2025-10-06T13:27:49.944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8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9.fntdata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49D07011-F617-0D4B-BAAA-A0F6FE4BE5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D1A812-923A-EC4E-89F4-4FCC7C169E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altLang="zh-CN"/>
              <a:t>2025/10/8</a:t>
            </a:r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420BF5-59EC-F840-834D-C1538722B48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DF3C89-98AE-5240-A7C6-5DE740D11CD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9DEDB-D370-5341-AABD-113353CE3211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59937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kumimoji="1" lang="en-US" altLang="zh-CN"/>
              <a:t>2025/10/8</a:t>
            </a:r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FA0B27-4EE5-6442-9424-7A0329C3AC2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01061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4254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04087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63373-4F67-2032-891B-5459ABF5B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2AF53D-0FFC-5B19-FA1E-E831741DDB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2D3439C-6478-4C9F-0D4F-091A8C1E02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062E8C-6607-001A-3F3C-FD5BDD5BE2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5415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9567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1159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D64F3-685D-7E43-E504-3E4FDAB97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F767E31-D346-A963-03EF-A9C93D6B2F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953DE86-A39C-F8C5-9B1F-CDE5A91256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3326F4-4F43-4910-ADA4-D56ACC6A1A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6519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03D6B6-268F-53B9-46AB-B4B70DE22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83F2AD3-6260-3269-F3F7-5385A62B12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0B27DFB-1EA0-8C18-AE08-44D621BF5B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6E1DC-7F94-9F0E-8F5B-5BD8F8C59C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5941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6324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90FA5-530A-83BF-B84E-9BA5D2EE5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8A42452-8FF6-A939-6FB9-17D012C00A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497E57C-8BBC-FBC5-EF17-779CB123A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6968A8-D273-A773-340B-2294AF1CE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3197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DC081-3BC5-006C-150A-CA7790598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34843C7-A2F0-E507-9322-564C255B83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89D19A3-11AF-575A-62C0-55C7C8D628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CDDE77-6913-8D92-5E6A-59EFF1DFEE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55400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A0B27-4EE5-6442-9424-7A0329C3AC2A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6324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F9612BDE-E61E-8D40-84CC-20E6FC2B20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4424" y="2983971"/>
            <a:ext cx="6858000" cy="111389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z="1800">
                <a:latin typeface="Adobe Heiti Std R" panose="020B0400000000000000" pitchFamily="34" charset="-128"/>
                <a:ea typeface="Adobe Heiti Std R" panose="020B0400000000000000" pitchFamily="34" charset="-128"/>
              </a:rPr>
              <a:t>单击此处编辑母版作者信息样式</a:t>
            </a:r>
            <a:endParaRPr lang="en-US" altLang="zh-CN" sz="1800"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endParaRPr lang="zh-CN" altLang="en-US" sz="1800">
              <a:effectLst/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C18AEC02-5D85-474A-AEAD-FDF12F6D499A}"/>
              </a:ext>
            </a:extLst>
          </p:cNvPr>
          <p:cNvSpPr/>
          <p:nvPr userDrawn="1"/>
        </p:nvSpPr>
        <p:spPr>
          <a:xfrm>
            <a:off x="609597" y="1402663"/>
            <a:ext cx="7890933" cy="1058334"/>
          </a:xfrm>
          <a:prstGeom prst="roundRect">
            <a:avLst/>
          </a:prstGeom>
          <a:solidFill>
            <a:srgbClr val="3138AC"/>
          </a:solidFill>
          <a:effectLst>
            <a:outerShdw blurRad="50800" dist="38100" dir="6540000" sx="101000" sy="101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255DDCC-95E7-C241-8F16-FF95178C8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579813"/>
            <a:ext cx="6858000" cy="848376"/>
          </a:xfrm>
        </p:spPr>
        <p:txBody>
          <a:bodyPr anchor="ctr">
            <a:norm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pic>
        <p:nvPicPr>
          <p:cNvPr id="5" name="图片 4" descr="徽标&#10;&#10;AI 生成的内容可能不正确。">
            <a:extLst>
              <a:ext uri="{FF2B5EF4-FFF2-40B4-BE49-F238E27FC236}">
                <a16:creationId xmlns:a16="http://schemas.microsoft.com/office/drawing/2014/main" id="{61E23B73-3D42-F88D-D1F5-4D45163FB0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3436" y="97219"/>
            <a:ext cx="782470" cy="78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71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54C3A94-BDDD-4E47-AB7A-34C36F28E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193800"/>
            <a:ext cx="7886700" cy="4983163"/>
          </a:xfrm>
        </p:spPr>
        <p:txBody>
          <a:bodyPr vert="eaVert"/>
          <a:lstStyle>
            <a:lvl1pPr marL="273050" indent="-273050">
              <a:buFont typeface="Arial" panose="020B0604020202020204" pitchFamily="34" charset="0"/>
              <a:buChar char="•"/>
              <a:defRPr/>
            </a:lvl1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D296C5C-EBD2-D143-AC4F-0DB23C2C0559}"/>
              </a:ext>
            </a:extLst>
          </p:cNvPr>
          <p:cNvSpPr/>
          <p:nvPr userDrawn="1"/>
        </p:nvSpPr>
        <p:spPr>
          <a:xfrm>
            <a:off x="0" y="0"/>
            <a:ext cx="9144000" cy="942109"/>
          </a:xfrm>
          <a:prstGeom prst="rect">
            <a:avLst/>
          </a:prstGeom>
          <a:gradFill flip="none" rotWithShape="1">
            <a:gsLst>
              <a:gs pos="40000">
                <a:srgbClr val="2C2DA9"/>
              </a:gs>
              <a:gs pos="13000">
                <a:srgbClr val="2C2DA9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1750240B-728E-0F48-8A04-0C32A05C9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8490"/>
            <a:ext cx="78867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pic>
        <p:nvPicPr>
          <p:cNvPr id="2" name="图片 1" descr="徽标&#10;&#10;AI 生成的内容可能不正确。">
            <a:extLst>
              <a:ext uri="{FF2B5EF4-FFF2-40B4-BE49-F238E27FC236}">
                <a16:creationId xmlns:a16="http://schemas.microsoft.com/office/drawing/2014/main" id="{DEB5820E-19FC-B9FD-D0F4-DA66D2E279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3436" y="97219"/>
            <a:ext cx="782470" cy="78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862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4BA236-12F6-FF40-9198-D45BCC57C2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39872F-0807-7F4C-972A-F69648EDF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 marL="273050" indent="-273050">
              <a:buFont typeface="Arial" panose="020B0604020202020204" pitchFamily="34" charset="0"/>
              <a:buChar char="•"/>
              <a:defRPr/>
            </a:lvl1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</p:spTree>
    <p:extLst>
      <p:ext uri="{BB962C8B-B14F-4D97-AF65-F5344CB8AC3E}">
        <p14:creationId xmlns:p14="http://schemas.microsoft.com/office/powerpoint/2010/main" val="1586267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033FA9A1-7B88-294E-B1D1-5AC0DD001314}"/>
              </a:ext>
            </a:extLst>
          </p:cNvPr>
          <p:cNvSpPr/>
          <p:nvPr userDrawn="1"/>
        </p:nvSpPr>
        <p:spPr>
          <a:xfrm>
            <a:off x="0" y="0"/>
            <a:ext cx="9144000" cy="942109"/>
          </a:xfrm>
          <a:prstGeom prst="rect">
            <a:avLst/>
          </a:prstGeom>
          <a:gradFill flip="none" rotWithShape="1">
            <a:gsLst>
              <a:gs pos="40000">
                <a:srgbClr val="2C2DA9"/>
              </a:gs>
              <a:gs pos="13000">
                <a:srgbClr val="2C2DA9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43DFE20-DAD3-A14C-8B77-1D0ACFFC1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8490"/>
            <a:ext cx="78867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9B6537B7-9F77-B545-841A-0E1FA407E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05345"/>
            <a:ext cx="7886700" cy="4971618"/>
          </a:xfrm>
        </p:spPr>
        <p:txBody>
          <a:bodyPr/>
          <a:lstStyle>
            <a:lvl1pPr marL="273050" indent="-273050">
              <a:buFont typeface="Arial" panose="020B0604020202020204" pitchFamily="34" charset="0"/>
              <a:buChar char="•"/>
              <a:tabLst/>
              <a:defRPr/>
            </a:lvl1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pic>
        <p:nvPicPr>
          <p:cNvPr id="3" name="图片 2" descr="徽标&#10;&#10;AI 生成的内容可能不正确。">
            <a:extLst>
              <a:ext uri="{FF2B5EF4-FFF2-40B4-BE49-F238E27FC236}">
                <a16:creationId xmlns:a16="http://schemas.microsoft.com/office/drawing/2014/main" id="{9B58CEA3-CAA3-E06E-DAF3-B10920249A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3436" y="97219"/>
            <a:ext cx="782470" cy="78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936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7D17EA-B5DC-A947-999F-3BA09F293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ACDC9E-5B3C-7649-98A2-66AFDFA02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</p:spTree>
    <p:extLst>
      <p:ext uri="{BB962C8B-B14F-4D97-AF65-F5344CB8AC3E}">
        <p14:creationId xmlns:p14="http://schemas.microsoft.com/office/powerpoint/2010/main" val="309155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F0BD946-B5BA-504F-80A8-C6749F61BBD3}"/>
              </a:ext>
            </a:extLst>
          </p:cNvPr>
          <p:cNvSpPr/>
          <p:nvPr userDrawn="1"/>
        </p:nvSpPr>
        <p:spPr>
          <a:xfrm>
            <a:off x="0" y="0"/>
            <a:ext cx="9144000" cy="942109"/>
          </a:xfrm>
          <a:prstGeom prst="rect">
            <a:avLst/>
          </a:prstGeom>
          <a:gradFill flip="none" rotWithShape="1">
            <a:gsLst>
              <a:gs pos="40000">
                <a:srgbClr val="2C2DA9"/>
              </a:gs>
              <a:gs pos="13000">
                <a:srgbClr val="2C2DA9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A5D889-EBC8-A74A-A52D-D35CC5DDDA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126067"/>
            <a:ext cx="38862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Arial" panose="020B0604020202020204" pitchFamily="34" charset="0"/>
              <a:buChar char="•"/>
              <a:defRPr kumimoji="1" lang="zh-CN" altLang="en-US"/>
            </a:lvl1pPr>
          </a:lstStyle>
          <a:p>
            <a:pPr marL="273050" lvl="0" indent="-273050">
              <a:tabLst/>
            </a:pPr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1FE8AAB-A6DD-DE43-B7A5-6297E5B86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126067"/>
            <a:ext cx="38862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Arial" panose="020B0604020202020204" pitchFamily="34" charset="0"/>
              <a:buChar char="•"/>
              <a:defRPr kumimoji="1" lang="zh-CN" altLang="en-US"/>
            </a:lvl1pPr>
          </a:lstStyle>
          <a:p>
            <a:pPr marL="273050" lvl="0" indent="-273050">
              <a:tabLst/>
            </a:pPr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BF8700A-EE5B-AA44-845F-A932FCA80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8490"/>
            <a:ext cx="78867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pic>
        <p:nvPicPr>
          <p:cNvPr id="2" name="图片 1" descr="徽标&#10;&#10;AI 生成的内容可能不正确。">
            <a:extLst>
              <a:ext uri="{FF2B5EF4-FFF2-40B4-BE49-F238E27FC236}">
                <a16:creationId xmlns:a16="http://schemas.microsoft.com/office/drawing/2014/main" id="{887B06A2-A584-BEFA-FF69-1FB9799773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3436" y="97219"/>
            <a:ext cx="782470" cy="78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00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0B626A19-E0EE-3344-BECF-578F6B3691A1}"/>
              </a:ext>
            </a:extLst>
          </p:cNvPr>
          <p:cNvSpPr/>
          <p:nvPr userDrawn="1"/>
        </p:nvSpPr>
        <p:spPr>
          <a:xfrm>
            <a:off x="0" y="0"/>
            <a:ext cx="9144000" cy="942109"/>
          </a:xfrm>
          <a:prstGeom prst="rect">
            <a:avLst/>
          </a:prstGeom>
          <a:gradFill flip="none" rotWithShape="1">
            <a:gsLst>
              <a:gs pos="40000">
                <a:srgbClr val="2C2DA9"/>
              </a:gs>
              <a:gs pos="13000">
                <a:srgbClr val="2C2DA9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EA3DDF-4F2F-1D45-B4D4-3AC2D1E55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FA0345-A7B5-8143-B23D-3DAF7059EE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Arial" panose="020B0604020202020204" pitchFamily="34" charset="0"/>
              <a:buChar char="•"/>
              <a:defRPr kumimoji="1" lang="zh-CN" altLang="en-US" dirty="0"/>
            </a:lvl1pPr>
          </a:lstStyle>
          <a:p>
            <a:pPr marL="273050" lvl="0" indent="-273050">
              <a:tabLst/>
            </a:pPr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96A81A-F1A5-2046-B0A4-9C01DF3C24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4CB281C-3506-614C-82B8-B117A79C15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Arial" panose="020B0604020202020204" pitchFamily="34" charset="0"/>
              <a:buChar char="•"/>
              <a:defRPr kumimoji="1" lang="zh-CN" altLang="en-US"/>
            </a:lvl1pPr>
          </a:lstStyle>
          <a:p>
            <a:pPr marL="273050" lvl="0" indent="-273050">
              <a:tabLst/>
            </a:pPr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7CDD2EEB-0526-8546-B03F-B7E03D76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8490"/>
            <a:ext cx="78867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pic>
        <p:nvPicPr>
          <p:cNvPr id="2" name="图片 1" descr="徽标&#10;&#10;AI 生成的内容可能不正确。">
            <a:extLst>
              <a:ext uri="{FF2B5EF4-FFF2-40B4-BE49-F238E27FC236}">
                <a16:creationId xmlns:a16="http://schemas.microsoft.com/office/drawing/2014/main" id="{66710CAD-E4EB-1DF5-9EF9-B56B7ED8AA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3436" y="97219"/>
            <a:ext cx="782470" cy="78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090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EFF11A6-A4E9-FC40-BA49-5AB35E591369}"/>
              </a:ext>
            </a:extLst>
          </p:cNvPr>
          <p:cNvSpPr/>
          <p:nvPr userDrawn="1"/>
        </p:nvSpPr>
        <p:spPr>
          <a:xfrm>
            <a:off x="0" y="0"/>
            <a:ext cx="9144000" cy="942109"/>
          </a:xfrm>
          <a:prstGeom prst="rect">
            <a:avLst/>
          </a:prstGeom>
          <a:gradFill flip="none" rotWithShape="1">
            <a:gsLst>
              <a:gs pos="40000">
                <a:srgbClr val="2C2DA9"/>
              </a:gs>
              <a:gs pos="13000">
                <a:srgbClr val="2C2DA9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D4E12615-0D3B-D24B-BE3C-E10640151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8490"/>
            <a:ext cx="78867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pic>
        <p:nvPicPr>
          <p:cNvPr id="2" name="图片 1" descr="徽标&#10;&#10;AI 生成的内容可能不正确。">
            <a:extLst>
              <a:ext uri="{FF2B5EF4-FFF2-40B4-BE49-F238E27FC236}">
                <a16:creationId xmlns:a16="http://schemas.microsoft.com/office/drawing/2014/main" id="{1BE75424-F7C6-EF94-AA49-D28FA01D4C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3436" y="97219"/>
            <a:ext cx="782470" cy="78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916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04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38EEDE-8712-4841-878C-74D5D95B9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A61616-E9E6-4D4E-ACF0-05C1DFD72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tabLst/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72F38AF-4BDF-CF47-9CD7-01E9950840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</p:spTree>
    <p:extLst>
      <p:ext uri="{BB962C8B-B14F-4D97-AF65-F5344CB8AC3E}">
        <p14:creationId xmlns:p14="http://schemas.microsoft.com/office/powerpoint/2010/main" val="3749007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145CBF-7695-9841-9E88-FF0507BF0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9EEF8B0-7BDE-1347-9537-8464E46310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7AD815E-FED2-7E46-854F-1D98CB4B1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</p:spTree>
    <p:extLst>
      <p:ext uri="{BB962C8B-B14F-4D97-AF65-F5344CB8AC3E}">
        <p14:creationId xmlns:p14="http://schemas.microsoft.com/office/powerpoint/2010/main" val="572477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95F5D26-44A1-CA4B-894C-E92F940BE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C3252C-A6BE-3D4F-B214-1E438BBDB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2138EA4-53F7-1B4F-A02F-CF2EFAC34FEE}"/>
              </a:ext>
            </a:extLst>
          </p:cNvPr>
          <p:cNvSpPr/>
          <p:nvPr userDrawn="1"/>
        </p:nvSpPr>
        <p:spPr>
          <a:xfrm>
            <a:off x="0" y="6637866"/>
            <a:ext cx="3060000" cy="220134"/>
          </a:xfrm>
          <a:prstGeom prst="rect">
            <a:avLst/>
          </a:prstGeom>
          <a:solidFill>
            <a:srgbClr val="191C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/>
              <a:t>Author</a:t>
            </a:r>
            <a:r>
              <a:rPr kumimoji="1" lang="zh-CN" altLang="en-US" sz="1200"/>
              <a:t>：小萝卜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7CEABAF-1BCC-4C48-A463-B4945F219A74}"/>
              </a:ext>
            </a:extLst>
          </p:cNvPr>
          <p:cNvSpPr/>
          <p:nvPr userDrawn="1"/>
        </p:nvSpPr>
        <p:spPr>
          <a:xfrm>
            <a:off x="3033000" y="6637867"/>
            <a:ext cx="3060000" cy="220133"/>
          </a:xfrm>
          <a:prstGeom prst="rect">
            <a:avLst/>
          </a:prstGeom>
          <a:solidFill>
            <a:srgbClr val="252A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/>
              <a:t>如何学习计算机？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B35E9C5-F728-F74C-89CF-EB36E26FD4ED}"/>
              </a:ext>
            </a:extLst>
          </p:cNvPr>
          <p:cNvSpPr/>
          <p:nvPr userDrawn="1"/>
        </p:nvSpPr>
        <p:spPr>
          <a:xfrm>
            <a:off x="6084000" y="6637866"/>
            <a:ext cx="3060000" cy="220134"/>
          </a:xfrm>
          <a:prstGeom prst="rect">
            <a:avLst/>
          </a:prstGeom>
          <a:solidFill>
            <a:srgbClr val="3138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/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8E370D06-BD6C-5B4E-AD55-A9B3A6F070C1}"/>
              </a:ext>
            </a:extLst>
          </p:cNvPr>
          <p:cNvSpPr txBox="1">
            <a:spLocks/>
          </p:cNvSpPr>
          <p:nvPr userDrawn="1"/>
        </p:nvSpPr>
        <p:spPr>
          <a:xfrm>
            <a:off x="7328080" y="6637866"/>
            <a:ext cx="1021640" cy="2201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5F0945-07F1-ED4A-8297-30DB81EF9BD1}" type="datetime1">
              <a:rPr lang="zh-CN" altLang="en-US" sz="1000" smtClean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2025/10/15</a:t>
            </a:fld>
            <a:endParaRPr lang="en-US" sz="100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13FA6F62-B262-D04B-91A1-245955577534}"/>
              </a:ext>
            </a:extLst>
          </p:cNvPr>
          <p:cNvSpPr txBox="1">
            <a:spLocks/>
          </p:cNvSpPr>
          <p:nvPr userDrawn="1"/>
        </p:nvSpPr>
        <p:spPr>
          <a:xfrm>
            <a:off x="8515350" y="6637865"/>
            <a:ext cx="546380" cy="220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F42B4B9-4F4F-DC40-8BF5-0036F3636617}" type="slidenum">
              <a:rPr lang="en-US" sz="1000" smtClean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‹#›</a:t>
            </a:fld>
            <a:endParaRPr lang="en-US" sz="1000">
              <a:solidFill>
                <a:schemeClr val="bg1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pic>
        <p:nvPicPr>
          <p:cNvPr id="7" name="图片 6" descr="徽标&#10;&#10;AI 生成的内容可能不正确。">
            <a:extLst>
              <a:ext uri="{FF2B5EF4-FFF2-40B4-BE49-F238E27FC236}">
                <a16:creationId xmlns:a16="http://schemas.microsoft.com/office/drawing/2014/main" id="{437A3795-819B-425F-6702-3B59CBBFC25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293436" y="97219"/>
            <a:ext cx="782470" cy="78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1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73050" indent="-2730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xiaoluobo58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CD09E414-2F98-194E-8665-83053DC49F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540918"/>
            <a:ext cx="6858000" cy="1309378"/>
          </a:xfrm>
        </p:spPr>
        <p:txBody>
          <a:bodyPr>
            <a:normAutofit fontScale="92500" lnSpcReduction="10000"/>
          </a:bodyPr>
          <a:lstStyle/>
          <a:p>
            <a:r>
              <a:rPr kumimoji="1" lang="zh-CN" altLang="en-US" b="1" dirty="0">
                <a:latin typeface="+mn-ea"/>
              </a:rPr>
              <a:t>高二</a:t>
            </a:r>
            <a:r>
              <a:rPr kumimoji="1" lang="en-US" altLang="zh-CN" b="1" dirty="0">
                <a:latin typeface="+mn-ea"/>
              </a:rPr>
              <a:t>13</a:t>
            </a:r>
            <a:r>
              <a:rPr kumimoji="1" lang="zh-CN" altLang="en-US" b="1" dirty="0">
                <a:latin typeface="+mn-ea"/>
              </a:rPr>
              <a:t>班 罗翊元</a:t>
            </a:r>
            <a:endParaRPr kumimoji="1" lang="en-US" altLang="zh-CN" b="1" dirty="0">
              <a:latin typeface="+mn-ea"/>
            </a:endParaRPr>
          </a:p>
          <a:p>
            <a:r>
              <a:rPr kumimoji="1" lang="en-US" altLang="zh-CN" b="1" dirty="0">
                <a:latin typeface="+mn-ea"/>
                <a:hlinkClick r:id="rId3"/>
              </a:rPr>
              <a:t>xiaoluobo58@gmail.com</a:t>
            </a:r>
            <a:endParaRPr kumimoji="1" lang="en-US" altLang="zh-CN" b="1" dirty="0">
              <a:latin typeface="+mn-ea"/>
            </a:endParaRPr>
          </a:p>
          <a:p>
            <a:r>
              <a:rPr lang="en-US" altLang="zh-CN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Linux and Technology Association</a:t>
            </a:r>
            <a:br>
              <a:rPr lang="en-US" altLang="zh-CN" dirty="0"/>
            </a:br>
            <a:endParaRPr kumimoji="1" lang="en-US" altLang="zh-CN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E44ABD1-1944-F44C-8802-65FB700370FD}"/>
              </a:ext>
            </a:extLst>
          </p:cNvPr>
          <p:cNvSpPr/>
          <p:nvPr/>
        </p:nvSpPr>
        <p:spPr>
          <a:xfrm>
            <a:off x="4081320" y="5168855"/>
            <a:ext cx="9813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4133F592-41F1-F240-8EE9-1722D1E2CA99}" type="datetime1">
              <a:rPr lang="zh-CN" altLang="en-US" sz="1400" smtClean="0">
                <a:effectLst/>
              </a:rPr>
              <a:t>2025/10/15</a:t>
            </a:fld>
            <a:endParaRPr lang="zh-CN" altLang="en-US" sz="1400">
              <a:effectLst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D2D936C-EA6B-6145-AD23-DAD309CA30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如何学习计算机？</a:t>
            </a:r>
          </a:p>
        </p:txBody>
      </p:sp>
    </p:spTree>
    <p:extLst>
      <p:ext uri="{BB962C8B-B14F-4D97-AF65-F5344CB8AC3E}">
        <p14:creationId xmlns:p14="http://schemas.microsoft.com/office/powerpoint/2010/main" val="3089753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B2364D-F5F4-DA42-98ED-48C632196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接下来的打算？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86AC19-11B9-C04F-8F4C-822EFBE563A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8650" y="2665279"/>
            <a:ext cx="7886700" cy="2690491"/>
          </a:xfrm>
        </p:spPr>
        <p:txBody>
          <a:bodyPr>
            <a:normAutofit/>
          </a:bodyPr>
          <a:lstStyle/>
          <a:p>
            <a:pPr marL="342900" lvl="1" indent="0">
              <a:buNone/>
            </a:pPr>
            <a:r>
              <a:rPr kumimoji="1"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技术学习可能会出现迷茫的情况</a:t>
            </a:r>
            <a:endParaRPr kumimoji="1" lang="en-US" altLang="zh-CN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lvl="1" indent="0">
              <a:buNone/>
            </a:pPr>
            <a:r>
              <a:rPr kumimoji="1"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因此，请各位同学选择一些自己感兴趣的方向进行学习，方向不限</a:t>
            </a:r>
            <a:endParaRPr kumimoji="1" lang="en-US" altLang="zh-CN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lvl="1" indent="0" algn="ctr">
              <a:buNone/>
            </a:pPr>
            <a:endParaRPr kumimoji="1" lang="en-US" altLang="zh-CN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kumimoji="1" lang="zh-CN" altLang="en-US" b="1"/>
              <a:t>本学期的目标是做一个小作品</a:t>
            </a:r>
            <a:endParaRPr kumimoji="1" lang="en-US" altLang="zh-CN" b="1"/>
          </a:p>
          <a:p>
            <a:pPr lvl="1"/>
            <a:r>
              <a:rPr lang="zh-CN" altLang="en-US" b="1"/>
              <a:t>学期末要向大家完成一个简短的介绍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EB96A4F-63EA-1F8E-052C-58330E671D9E}"/>
              </a:ext>
            </a:extLst>
          </p:cNvPr>
          <p:cNvSpPr txBox="1"/>
          <p:nvPr/>
        </p:nvSpPr>
        <p:spPr>
          <a:xfrm>
            <a:off x="1075765" y="2781620"/>
            <a:ext cx="7576457" cy="269049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26B68BC-1A8B-BFFF-805E-0C5499439073}"/>
              </a:ext>
            </a:extLst>
          </p:cNvPr>
          <p:cNvSpPr txBox="1"/>
          <p:nvPr/>
        </p:nvSpPr>
        <p:spPr>
          <a:xfrm>
            <a:off x="4114800" y="147149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ctr"/>
            <a:r>
              <a:rPr kumimoji="1" lang="zh-CN" altLang="en-US" sz="3200">
                <a:latin typeface="黑体" panose="02010609060101010101" pitchFamily="49" charset="-122"/>
                <a:ea typeface="黑体" panose="02010609060101010101" pitchFamily="49" charset="-122"/>
              </a:rPr>
              <a:t>选择你的学习方向！</a:t>
            </a:r>
          </a:p>
        </p:txBody>
      </p:sp>
    </p:spTree>
    <p:extLst>
      <p:ext uri="{BB962C8B-B14F-4D97-AF65-F5344CB8AC3E}">
        <p14:creationId xmlns:p14="http://schemas.microsoft.com/office/powerpoint/2010/main" val="1467509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FE96FA-821C-5C2C-F6FA-48C3CEEEA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5E8AD6-77D1-F02B-401A-1B72ECA4A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规则</a:t>
            </a:r>
          </a:p>
        </p:txBody>
      </p:sp>
      <p:sp>
        <p:nvSpPr>
          <p:cNvPr id="4" name="同侧圆角矩形 3">
            <a:extLst>
              <a:ext uri="{FF2B5EF4-FFF2-40B4-BE49-F238E27FC236}">
                <a16:creationId xmlns:a16="http://schemas.microsoft.com/office/drawing/2014/main" id="{AAF86A28-3371-A091-5CE4-1B5211C254C3}"/>
              </a:ext>
            </a:extLst>
          </p:cNvPr>
          <p:cNvSpPr/>
          <p:nvPr/>
        </p:nvSpPr>
        <p:spPr>
          <a:xfrm>
            <a:off x="669396" y="3119017"/>
            <a:ext cx="7981094" cy="493954"/>
          </a:xfrm>
          <a:prstGeom prst="round2SameRect">
            <a:avLst>
              <a:gd name="adj1" fmla="val 30340"/>
              <a:gd name="adj2" fmla="val 0"/>
            </a:avLst>
          </a:prstGeom>
          <a:gradFill flip="none" rotWithShape="1">
            <a:gsLst>
              <a:gs pos="40000">
                <a:schemeClr val="accent2"/>
              </a:gs>
              <a:gs pos="13000">
                <a:schemeClr val="accent2"/>
              </a:gs>
              <a:gs pos="0">
                <a:srgbClr val="F6ECE2"/>
              </a:gs>
            </a:gsLst>
            <a:lin ang="16200000" scaled="0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b="1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7840459C-BD1E-D9CA-4287-71A8E996EB1F}"/>
              </a:ext>
            </a:extLst>
          </p:cNvPr>
          <p:cNvSpPr txBox="1">
            <a:spLocks/>
          </p:cNvSpPr>
          <p:nvPr/>
        </p:nvSpPr>
        <p:spPr>
          <a:xfrm>
            <a:off x="710142" y="3188878"/>
            <a:ext cx="4071937" cy="2952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/>
              <a:t>三个原则</a:t>
            </a:r>
          </a:p>
        </p:txBody>
      </p:sp>
      <p:sp>
        <p:nvSpPr>
          <p:cNvPr id="6" name="文本占位符 10">
            <a:extLst>
              <a:ext uri="{FF2B5EF4-FFF2-40B4-BE49-F238E27FC236}">
                <a16:creationId xmlns:a16="http://schemas.microsoft.com/office/drawing/2014/main" id="{DBC27C1D-4071-67C6-271B-7D51985B2930}"/>
              </a:ext>
            </a:extLst>
          </p:cNvPr>
          <p:cNvSpPr txBox="1">
            <a:spLocks/>
          </p:cNvSpPr>
          <p:nvPr/>
        </p:nvSpPr>
        <p:spPr>
          <a:xfrm>
            <a:off x="669396" y="3612970"/>
            <a:ext cx="7981094" cy="2115791"/>
          </a:xfrm>
          <a:prstGeom prst="rect">
            <a:avLst/>
          </a:prstGeom>
          <a:solidFill>
            <a:srgbClr val="F6ECE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90000">
            <a:noAutofit/>
          </a:bodyPr>
          <a:lstStyle>
            <a:lvl1pPr marL="273050" indent="-2730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/>
          </a:p>
          <a:p>
            <a:r>
              <a:rPr kumimoji="1" lang="zh-CN" altLang="en-US"/>
              <a:t>谦逊原则</a:t>
            </a:r>
            <a:endParaRPr kumimoji="1" lang="en-US" altLang="zh-CN"/>
          </a:p>
          <a:p>
            <a:r>
              <a:rPr kumimoji="1" lang="zh-CN" altLang="en-US"/>
              <a:t>不掉队原则</a:t>
            </a:r>
            <a:endParaRPr kumimoji="1" lang="en-US" altLang="zh-CN"/>
          </a:p>
          <a:p>
            <a:r>
              <a:rPr kumimoji="1" lang="zh-CN" altLang="en-US"/>
              <a:t>安全原则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D231D59-0D72-0E52-C277-69199CC28845}"/>
              </a:ext>
            </a:extLst>
          </p:cNvPr>
          <p:cNvSpPr txBox="1"/>
          <p:nvPr/>
        </p:nvSpPr>
        <p:spPr>
          <a:xfrm>
            <a:off x="1208868" y="1464590"/>
            <a:ext cx="6710766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ctr"/>
            <a:r>
              <a:rPr kumimoji="1"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我们虽无条条框框，但有三个原则是必须遵守的</a:t>
            </a:r>
            <a:endParaRPr kumimoji="1" lang="en-US" altLang="zh-CN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1685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FEC7AA6-0766-A044-B35D-59B26BC75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自我介绍环节！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8A91DBF-71DD-924D-9046-3F1A97B4A2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请各位同学做一个简单的自我介绍</a:t>
            </a:r>
          </a:p>
        </p:txBody>
      </p:sp>
    </p:spTree>
    <p:extLst>
      <p:ext uri="{BB962C8B-B14F-4D97-AF65-F5344CB8AC3E}">
        <p14:creationId xmlns:p14="http://schemas.microsoft.com/office/powerpoint/2010/main" val="940525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01386-9622-7DA0-977D-B76F94A1A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1D1CD43-A5E0-BDD8-9D4D-91FE8BDED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分享：如何学习计算机？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C6B8C8A-CE72-BAEB-0FB3-F40F193C8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本节内容：</a:t>
            </a:r>
            <a:endParaRPr kumimoji="1" lang="en-US" altLang="zh-CN" dirty="0"/>
          </a:p>
          <a:p>
            <a:r>
              <a:rPr kumimoji="1" lang="zh-CN" altLang="en-US" dirty="0"/>
              <a:t>如何正确上网</a:t>
            </a:r>
            <a:endParaRPr kumimoji="1" lang="en-US" altLang="zh-CN" dirty="0"/>
          </a:p>
          <a:p>
            <a:r>
              <a:rPr kumimoji="1" lang="zh-CN" altLang="en-US" dirty="0"/>
              <a:t>如何找资源</a:t>
            </a:r>
            <a:endParaRPr kumimoji="1" lang="en-US" altLang="zh-CN" dirty="0"/>
          </a:p>
          <a:p>
            <a:r>
              <a:rPr kumimoji="1" lang="zh-CN" altLang="en-US" dirty="0"/>
              <a:t>如何自学</a:t>
            </a:r>
          </a:p>
        </p:txBody>
      </p:sp>
    </p:spTree>
    <p:extLst>
      <p:ext uri="{BB962C8B-B14F-4D97-AF65-F5344CB8AC3E}">
        <p14:creationId xmlns:p14="http://schemas.microsoft.com/office/powerpoint/2010/main" val="4077057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D01F62-56DC-D34F-81B4-CFA5EFA0E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如何正确上网？</a:t>
            </a:r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4C2B7D5C-2447-704F-A3A0-7257A546A64D}"/>
              </a:ext>
            </a:extLst>
          </p:cNvPr>
          <p:cNvSpPr txBox="1">
            <a:spLocks/>
          </p:cNvSpPr>
          <p:nvPr/>
        </p:nvSpPr>
        <p:spPr>
          <a:xfrm>
            <a:off x="669396" y="2158240"/>
            <a:ext cx="4071937" cy="2952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7EDAEB1-323F-C9EA-F96A-8DB8EA4E22FB}"/>
              </a:ext>
            </a:extLst>
          </p:cNvPr>
          <p:cNvSpPr txBox="1"/>
          <p:nvPr/>
        </p:nvSpPr>
        <p:spPr>
          <a:xfrm>
            <a:off x="983556" y="1928692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l"/>
            <a:endParaRPr kumimoji="1" lang="zh-CN" altLang="en-US"/>
          </a:p>
        </p:txBody>
      </p:sp>
      <p:sp>
        <p:nvSpPr>
          <p:cNvPr id="7" name="同侧圆角矩形 3">
            <a:extLst>
              <a:ext uri="{FF2B5EF4-FFF2-40B4-BE49-F238E27FC236}">
                <a16:creationId xmlns:a16="http://schemas.microsoft.com/office/drawing/2014/main" id="{3280804A-BCD3-E94C-C430-9FCE2BAB0040}"/>
              </a:ext>
            </a:extLst>
          </p:cNvPr>
          <p:cNvSpPr/>
          <p:nvPr/>
        </p:nvSpPr>
        <p:spPr>
          <a:xfrm>
            <a:off x="669396" y="3119017"/>
            <a:ext cx="7981094" cy="493954"/>
          </a:xfrm>
          <a:prstGeom prst="round2SameRect">
            <a:avLst>
              <a:gd name="adj1" fmla="val 30340"/>
              <a:gd name="adj2" fmla="val 0"/>
            </a:avLst>
          </a:prstGeom>
          <a:gradFill flip="none" rotWithShape="1">
            <a:gsLst>
              <a:gs pos="40000">
                <a:schemeClr val="accent2"/>
              </a:gs>
              <a:gs pos="13000">
                <a:schemeClr val="accent2"/>
              </a:gs>
              <a:gs pos="0">
                <a:srgbClr val="F6ECE2"/>
              </a:gs>
            </a:gsLst>
            <a:lin ang="16200000" scaled="0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b="1"/>
          </a:p>
        </p:txBody>
      </p:sp>
      <p:sp>
        <p:nvSpPr>
          <p:cNvPr id="8" name="文本占位符 8">
            <a:extLst>
              <a:ext uri="{FF2B5EF4-FFF2-40B4-BE49-F238E27FC236}">
                <a16:creationId xmlns:a16="http://schemas.microsoft.com/office/drawing/2014/main" id="{3B9715B5-A9F4-8F13-0634-C254456193AF}"/>
              </a:ext>
            </a:extLst>
          </p:cNvPr>
          <p:cNvSpPr txBox="1">
            <a:spLocks/>
          </p:cNvSpPr>
          <p:nvPr/>
        </p:nvSpPr>
        <p:spPr>
          <a:xfrm>
            <a:off x="710142" y="3188878"/>
            <a:ext cx="4071937" cy="2952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关于上网，你不可不知的</a:t>
            </a:r>
          </a:p>
        </p:txBody>
      </p:sp>
      <p:sp>
        <p:nvSpPr>
          <p:cNvPr id="9" name="文本占位符 10">
            <a:extLst>
              <a:ext uri="{FF2B5EF4-FFF2-40B4-BE49-F238E27FC236}">
                <a16:creationId xmlns:a16="http://schemas.microsoft.com/office/drawing/2014/main" id="{41831CF1-84D9-9747-B784-E9CCE714B454}"/>
              </a:ext>
            </a:extLst>
          </p:cNvPr>
          <p:cNvSpPr txBox="1">
            <a:spLocks/>
          </p:cNvSpPr>
          <p:nvPr/>
        </p:nvSpPr>
        <p:spPr>
          <a:xfrm>
            <a:off x="669396" y="3612970"/>
            <a:ext cx="7981094" cy="2115791"/>
          </a:xfrm>
          <a:prstGeom prst="rect">
            <a:avLst/>
          </a:prstGeom>
          <a:solidFill>
            <a:srgbClr val="F6ECE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90000">
            <a:noAutofit/>
          </a:bodyPr>
          <a:lstStyle>
            <a:lvl1pPr marL="273050" indent="-2730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dirty="0"/>
          </a:p>
          <a:p>
            <a:r>
              <a:rPr kumimoji="1" lang="zh-CN" altLang="en-US" dirty="0"/>
              <a:t>选择正确的浏览器</a:t>
            </a:r>
            <a:endParaRPr kumimoji="1" lang="en-US" altLang="zh-CN" dirty="0"/>
          </a:p>
          <a:p>
            <a:r>
              <a:rPr kumimoji="1" lang="zh-CN" altLang="en-US" dirty="0"/>
              <a:t>使用代理（</a:t>
            </a:r>
            <a:r>
              <a:rPr kumimoji="1" lang="en-US" altLang="zh-CN" dirty="0"/>
              <a:t>proxy</a:t>
            </a:r>
            <a:r>
              <a:rPr kumimoji="1" lang="zh-CN" altLang="en-US" dirty="0"/>
              <a:t>）上网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A4F5FBD-E698-5B80-C0C4-8BDF8FC6A0C1}"/>
              </a:ext>
            </a:extLst>
          </p:cNvPr>
          <p:cNvSpPr txBox="1"/>
          <p:nvPr/>
        </p:nvSpPr>
        <p:spPr>
          <a:xfrm>
            <a:off x="801757" y="151074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l"/>
            <a:r>
              <a:rPr kumimoji="1" lang="zh-CN" altLang="en-US" dirty="0"/>
              <a:t>学习计算机，必不可少的是上网</a:t>
            </a:r>
            <a:endParaRPr kumimoji="1" lang="en-US" altLang="zh-CN" dirty="0"/>
          </a:p>
          <a:p>
            <a:pPr algn="l"/>
            <a:r>
              <a:rPr kumimoji="1" lang="zh-CN" altLang="en-US" dirty="0"/>
              <a:t>至于上网，我在此介绍两点必须知道的知识</a:t>
            </a:r>
          </a:p>
        </p:txBody>
      </p:sp>
    </p:spTree>
    <p:extLst>
      <p:ext uri="{BB962C8B-B14F-4D97-AF65-F5344CB8AC3E}">
        <p14:creationId xmlns:p14="http://schemas.microsoft.com/office/powerpoint/2010/main" val="3282027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C56DD-7EB5-A2D4-B3B0-981F831B8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9D1E8A-1AC3-1795-22E8-61AA9B836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如何正确上网？</a:t>
            </a:r>
            <a:r>
              <a:rPr kumimoji="1" lang="en-US" altLang="zh-CN" dirty="0"/>
              <a:t>-</a:t>
            </a:r>
            <a:r>
              <a:rPr kumimoji="1" lang="zh-CN" altLang="en-US" dirty="0"/>
              <a:t>浏览器选择</a:t>
            </a:r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3BF64449-E87A-D108-2E25-44EB4FB79E45}"/>
              </a:ext>
            </a:extLst>
          </p:cNvPr>
          <p:cNvSpPr txBox="1">
            <a:spLocks/>
          </p:cNvSpPr>
          <p:nvPr/>
        </p:nvSpPr>
        <p:spPr>
          <a:xfrm>
            <a:off x="669396" y="2158240"/>
            <a:ext cx="4071937" cy="2952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A0952F-5B3E-D91F-2A21-C5AB8E8FD497}"/>
              </a:ext>
            </a:extLst>
          </p:cNvPr>
          <p:cNvSpPr txBox="1"/>
          <p:nvPr/>
        </p:nvSpPr>
        <p:spPr>
          <a:xfrm>
            <a:off x="801757" y="196794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l"/>
            <a:r>
              <a:rPr kumimoji="1" lang="zh-CN" altLang="en-US" dirty="0"/>
              <a:t>我们只推荐你使用</a:t>
            </a:r>
            <a:r>
              <a:rPr kumimoji="1" lang="en-US" altLang="zh-CN" dirty="0"/>
              <a:t>Google Chrome</a:t>
            </a:r>
            <a:r>
              <a:rPr kumimoji="1" lang="zh-CN" altLang="en-US" dirty="0"/>
              <a:t>、</a:t>
            </a:r>
            <a:r>
              <a:rPr kumimoji="1" lang="en-US" altLang="zh-CN" dirty="0"/>
              <a:t>Firefox</a:t>
            </a:r>
            <a:r>
              <a:rPr kumimoji="1" lang="zh-CN" altLang="en-US" dirty="0"/>
              <a:t>等简洁的浏览器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A42EA83-5FD3-26C0-2DB0-F57A53DEFA14}"/>
              </a:ext>
            </a:extLst>
          </p:cNvPr>
          <p:cNvSpPr txBox="1"/>
          <p:nvPr/>
        </p:nvSpPr>
        <p:spPr>
          <a:xfrm>
            <a:off x="801757" y="151074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l"/>
            <a:r>
              <a:rPr kumimoji="1" lang="zh-CN" altLang="en-US" dirty="0"/>
              <a:t>不要选择</a:t>
            </a:r>
            <a:r>
              <a:rPr kumimoji="1" lang="en-US" altLang="zh-CN" dirty="0"/>
              <a:t>360</a:t>
            </a:r>
            <a:r>
              <a:rPr kumimoji="1" lang="zh-CN" altLang="en-US" dirty="0"/>
              <a:t>浏览器、</a:t>
            </a:r>
            <a:r>
              <a:rPr kumimoji="1" lang="en-US" altLang="zh-CN" dirty="0"/>
              <a:t>2345</a:t>
            </a:r>
            <a:r>
              <a:rPr kumimoji="1" lang="zh-CN" altLang="en-US" dirty="0"/>
              <a:t>浏览器等浏览器！</a:t>
            </a:r>
          </a:p>
        </p:txBody>
      </p:sp>
    </p:spTree>
    <p:extLst>
      <p:ext uri="{BB962C8B-B14F-4D97-AF65-F5344CB8AC3E}">
        <p14:creationId xmlns:p14="http://schemas.microsoft.com/office/powerpoint/2010/main" val="919165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7D547F-B172-989A-F71D-F22FB4A93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ACA06F-D03B-9A7A-41FD-C474F7424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如何正确上网？</a:t>
            </a:r>
            <a:r>
              <a:rPr kumimoji="1" lang="en-US" altLang="zh-CN" dirty="0"/>
              <a:t>-</a:t>
            </a:r>
            <a:r>
              <a:rPr kumimoji="1" lang="zh-CN" altLang="en-US" dirty="0"/>
              <a:t>浏览器选择</a:t>
            </a:r>
          </a:p>
        </p:txBody>
      </p:sp>
      <p:pic>
        <p:nvPicPr>
          <p:cNvPr id="6" name="图片 5" descr="图形用户界面, 网站&#10;&#10;AI 生成的内容可能不正确。">
            <a:extLst>
              <a:ext uri="{FF2B5EF4-FFF2-40B4-BE49-F238E27FC236}">
                <a16:creationId xmlns:a16="http://schemas.microsoft.com/office/drawing/2014/main" id="{3FDC0736-D881-1469-54B6-3CBBFFD1D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48" y="958574"/>
            <a:ext cx="7595704" cy="517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960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6EC77-A139-2FFA-9DB2-C97DB8AA5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048AFE-1A07-1514-E9AD-064FDF13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如何正确上网？</a:t>
            </a:r>
            <a:r>
              <a:rPr kumimoji="1" lang="en-US" altLang="zh-CN" dirty="0"/>
              <a:t>-</a:t>
            </a:r>
            <a:r>
              <a:rPr kumimoji="1" lang="zh-CN" altLang="en-US" dirty="0"/>
              <a:t>浏览器选择</a:t>
            </a:r>
          </a:p>
        </p:txBody>
      </p:sp>
      <p:pic>
        <p:nvPicPr>
          <p:cNvPr id="4" name="图片 3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692DFBFF-F68F-7AF5-AF38-A4C6C6673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6305"/>
            <a:ext cx="9144000" cy="5037667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35844D82-32D3-CDFD-C463-24827CC61D3C}"/>
              </a:ext>
            </a:extLst>
          </p:cNvPr>
          <p:cNvGrpSpPr/>
          <p:nvPr/>
        </p:nvGrpSpPr>
        <p:grpSpPr>
          <a:xfrm>
            <a:off x="624417" y="5661555"/>
            <a:ext cx="7890933" cy="564938"/>
            <a:chOff x="567099" y="5465024"/>
            <a:chExt cx="7890933" cy="564938"/>
          </a:xfrm>
        </p:grpSpPr>
        <p:sp>
          <p:nvSpPr>
            <p:cNvPr id="7" name="圆角矩形 6">
              <a:extLst>
                <a:ext uri="{FF2B5EF4-FFF2-40B4-BE49-F238E27FC236}">
                  <a16:creationId xmlns:a16="http://schemas.microsoft.com/office/drawing/2014/main" id="{3944BB3E-3137-6F27-A097-C6C9320C155C}"/>
                </a:ext>
              </a:extLst>
            </p:cNvPr>
            <p:cNvSpPr/>
            <p:nvPr/>
          </p:nvSpPr>
          <p:spPr>
            <a:xfrm>
              <a:off x="567099" y="5465024"/>
              <a:ext cx="7890933" cy="564938"/>
            </a:xfrm>
            <a:prstGeom prst="roundRect">
              <a:avLst/>
            </a:prstGeom>
            <a:solidFill>
              <a:srgbClr val="F6ECE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068653F-E47E-A01A-5560-CCA7825EF489}"/>
                </a:ext>
              </a:extLst>
            </p:cNvPr>
            <p:cNvSpPr txBox="1"/>
            <p:nvPr/>
          </p:nvSpPr>
          <p:spPr>
            <a:xfrm>
              <a:off x="2645990" y="5601534"/>
              <a:ext cx="3980577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b="1" dirty="0">
                  <a:latin typeface="Adobe 黑体 Std R" panose="020B0400000000000000" pitchFamily="34" charset="-122"/>
                  <a:ea typeface="Adobe 黑体 Std R" panose="020B0400000000000000" pitchFamily="34" charset="-122"/>
                </a:rPr>
                <a:t>不要用这些内置一堆广告的浏览器！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779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BBF88-6051-1FB9-270F-47810DC8C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0A2D0C-C697-2FDA-E4BF-5458762AD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如何正确上网？</a:t>
            </a:r>
            <a:r>
              <a:rPr kumimoji="1" lang="en-US" altLang="zh-CN" dirty="0"/>
              <a:t>-</a:t>
            </a:r>
            <a:r>
              <a:rPr kumimoji="1" lang="zh-CN" altLang="en-US" dirty="0"/>
              <a:t>浏览器选择</a:t>
            </a:r>
          </a:p>
        </p:txBody>
      </p:sp>
      <p:pic>
        <p:nvPicPr>
          <p:cNvPr id="6" name="图片 5" descr="图形用户界面, 文本, 应用程序, 网站&#10;&#10;AI 生成的内容可能不正确。">
            <a:extLst>
              <a:ext uri="{FF2B5EF4-FFF2-40B4-BE49-F238E27FC236}">
                <a16:creationId xmlns:a16="http://schemas.microsoft.com/office/drawing/2014/main" id="{4E42A75A-7996-A7B1-8001-6D269EAE9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17" y="947863"/>
            <a:ext cx="8110329" cy="5474472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66870A6C-E166-6914-1D69-1AC62C947EE7}"/>
              </a:ext>
            </a:extLst>
          </p:cNvPr>
          <p:cNvGrpSpPr/>
          <p:nvPr/>
        </p:nvGrpSpPr>
        <p:grpSpPr>
          <a:xfrm>
            <a:off x="734114" y="5627668"/>
            <a:ext cx="7890933" cy="564938"/>
            <a:chOff x="567099" y="5465024"/>
            <a:chExt cx="7890933" cy="564938"/>
          </a:xfrm>
        </p:grpSpPr>
        <p:sp>
          <p:nvSpPr>
            <p:cNvPr id="7" name="圆角矩形 6">
              <a:extLst>
                <a:ext uri="{FF2B5EF4-FFF2-40B4-BE49-F238E27FC236}">
                  <a16:creationId xmlns:a16="http://schemas.microsoft.com/office/drawing/2014/main" id="{4FFBB332-3FAB-6742-E8A6-1C765D994BA4}"/>
                </a:ext>
              </a:extLst>
            </p:cNvPr>
            <p:cNvSpPr/>
            <p:nvPr/>
          </p:nvSpPr>
          <p:spPr>
            <a:xfrm>
              <a:off x="567099" y="5465024"/>
              <a:ext cx="7890933" cy="564938"/>
            </a:xfrm>
            <a:prstGeom prst="roundRect">
              <a:avLst/>
            </a:prstGeom>
            <a:solidFill>
              <a:srgbClr val="F6ECE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315D9E7-F40C-D5FF-076C-72E5FFE94638}"/>
                </a:ext>
              </a:extLst>
            </p:cNvPr>
            <p:cNvSpPr txBox="1"/>
            <p:nvPr/>
          </p:nvSpPr>
          <p:spPr>
            <a:xfrm>
              <a:off x="2645990" y="5601534"/>
              <a:ext cx="3980577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b="1" dirty="0">
                  <a:latin typeface="Adobe 黑体 Std R" panose="020B0400000000000000" pitchFamily="34" charset="-122"/>
                  <a:ea typeface="Adobe 黑体 Std R" panose="020B0400000000000000" pitchFamily="34" charset="-122"/>
                </a:rPr>
                <a:t>请使用这种简洁、可靠性强的浏览器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103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91546-6D43-9F5E-A1DE-6A7917D41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F41C6A-077A-8407-B7FB-5A9E2164F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如何正确上网？</a:t>
            </a:r>
            <a:r>
              <a:rPr kumimoji="1" lang="en-US" altLang="zh-CN" dirty="0"/>
              <a:t>-</a:t>
            </a:r>
            <a:r>
              <a:rPr kumimoji="1" lang="zh-CN" altLang="en-US" dirty="0"/>
              <a:t>代理上网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76F925C-CC4B-EFE7-97CB-59DA0AFCC91F}"/>
              </a:ext>
            </a:extLst>
          </p:cNvPr>
          <p:cNvSpPr txBox="1"/>
          <p:nvPr/>
        </p:nvSpPr>
        <p:spPr>
          <a:xfrm>
            <a:off x="702365" y="1331843"/>
            <a:ext cx="7886700" cy="108667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很多同学可能在访问</a:t>
            </a:r>
            <a:r>
              <a:rPr kumimoji="1" lang="en-US" altLang="zh-CN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YouTube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、</a:t>
            </a:r>
            <a:r>
              <a:rPr kumimoji="1" lang="en-US" altLang="zh-CN" dirty="0" err="1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Github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、</a:t>
            </a:r>
            <a:r>
              <a:rPr kumimoji="1" lang="en-US" altLang="zh-CN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Twitter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、</a:t>
            </a:r>
            <a:r>
              <a:rPr kumimoji="1" lang="en-US" altLang="zh-CN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 Instagram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、</a:t>
            </a:r>
            <a:r>
              <a:rPr kumimoji="1" lang="en-US" altLang="zh-CN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Google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等国外网站时出现无法访问的情况。这是为什么呢？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28ED8DD3-3DBB-0ABC-30B6-DCFB2727A510}"/>
              </a:ext>
            </a:extLst>
          </p:cNvPr>
          <p:cNvGrpSpPr/>
          <p:nvPr/>
        </p:nvGrpSpPr>
        <p:grpSpPr>
          <a:xfrm>
            <a:off x="734114" y="5627668"/>
            <a:ext cx="7890933" cy="564938"/>
            <a:chOff x="567099" y="5465024"/>
            <a:chExt cx="7890933" cy="564938"/>
          </a:xfrm>
        </p:grpSpPr>
        <p:sp>
          <p:nvSpPr>
            <p:cNvPr id="9" name="圆角矩形 6">
              <a:extLst>
                <a:ext uri="{FF2B5EF4-FFF2-40B4-BE49-F238E27FC236}">
                  <a16:creationId xmlns:a16="http://schemas.microsoft.com/office/drawing/2014/main" id="{A813EC7E-2C25-EEB7-2DA4-560F10C83683}"/>
                </a:ext>
              </a:extLst>
            </p:cNvPr>
            <p:cNvSpPr/>
            <p:nvPr/>
          </p:nvSpPr>
          <p:spPr>
            <a:xfrm>
              <a:off x="567099" y="5465024"/>
              <a:ext cx="7890933" cy="564938"/>
            </a:xfrm>
            <a:prstGeom prst="roundRect">
              <a:avLst/>
            </a:prstGeom>
            <a:solidFill>
              <a:srgbClr val="F6ECE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E0555E5-DBAD-3D36-9AF8-8FAAEA3F6D06}"/>
                </a:ext>
              </a:extLst>
            </p:cNvPr>
            <p:cNvSpPr txBox="1"/>
            <p:nvPr/>
          </p:nvSpPr>
          <p:spPr>
            <a:xfrm>
              <a:off x="980187" y="5562827"/>
              <a:ext cx="706475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b="1" dirty="0">
                  <a:latin typeface="Adobe 黑体 Std R" panose="020B0400000000000000" pitchFamily="34" charset="-122"/>
                  <a:ea typeface="Adobe 黑体 Std R" panose="020B0400000000000000" pitchFamily="34" charset="-122"/>
                </a:rPr>
                <a:t>因为国内的网络存在“阻断程序”，会阻止你访问大部分外国网站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030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B8B07-8AC8-D642-AA1B-FCCF8E29E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流程介绍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A9DFB0-3A6E-5747-B1E1-BBCD41B5A9F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8650" y="1205345"/>
            <a:ext cx="7886700" cy="4971618"/>
          </a:xfrm>
        </p:spPr>
        <p:txBody>
          <a:bodyPr>
            <a:normAutofit lnSpcReduction="10000"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关于</a:t>
            </a:r>
            <a:r>
              <a:rPr kumimoji="1"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LTA</a:t>
            </a: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？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	- </a:t>
            </a: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简单介绍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	- </a:t>
            </a: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日常活动介绍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	- </a:t>
            </a: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规则说明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自我介绍（所有人） 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</a:pP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分享：如何学习计算机（有基础的同学可以不听）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	- </a:t>
            </a: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如何上网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	- </a:t>
            </a: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如何找资源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	- </a:t>
            </a:r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如何学习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82012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2A86D-6465-9813-7F46-69884017D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ECF7F9-2B0F-E813-3584-F3B70E864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如何找资源？</a:t>
            </a:r>
          </a:p>
        </p:txBody>
      </p:sp>
      <p:sp>
        <p:nvSpPr>
          <p:cNvPr id="4" name="同侧圆角矩形 3">
            <a:extLst>
              <a:ext uri="{FF2B5EF4-FFF2-40B4-BE49-F238E27FC236}">
                <a16:creationId xmlns:a16="http://schemas.microsoft.com/office/drawing/2014/main" id="{3E9AEEC7-296C-2C4C-EBA1-D1B2F9738ADE}"/>
              </a:ext>
            </a:extLst>
          </p:cNvPr>
          <p:cNvSpPr/>
          <p:nvPr/>
        </p:nvSpPr>
        <p:spPr>
          <a:xfrm>
            <a:off x="628650" y="2088379"/>
            <a:ext cx="7981094" cy="493954"/>
          </a:xfrm>
          <a:prstGeom prst="round2SameRect">
            <a:avLst>
              <a:gd name="adj1" fmla="val 30340"/>
              <a:gd name="adj2" fmla="val 0"/>
            </a:avLst>
          </a:prstGeom>
          <a:gradFill flip="none" rotWithShape="1">
            <a:gsLst>
              <a:gs pos="40000">
                <a:schemeClr val="accent2"/>
              </a:gs>
              <a:gs pos="13000">
                <a:schemeClr val="accent2"/>
              </a:gs>
              <a:gs pos="0">
                <a:srgbClr val="F6ECE2"/>
              </a:gs>
            </a:gsLst>
            <a:lin ang="16200000" scaled="0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b="1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2F2C32EC-E2D0-021B-CA7F-32600BAAE66B}"/>
              </a:ext>
            </a:extLst>
          </p:cNvPr>
          <p:cNvSpPr txBox="1">
            <a:spLocks/>
          </p:cNvSpPr>
          <p:nvPr/>
        </p:nvSpPr>
        <p:spPr>
          <a:xfrm>
            <a:off x="669396" y="2158240"/>
            <a:ext cx="4071937" cy="2952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b="0" dirty="0"/>
              <a:t>搜索的艺术</a:t>
            </a:r>
            <a:endParaRPr kumimoji="1" lang="zh-CN" altLang="en-US" dirty="0"/>
          </a:p>
        </p:txBody>
      </p:sp>
      <p:sp>
        <p:nvSpPr>
          <p:cNvPr id="6" name="文本占位符 10">
            <a:extLst>
              <a:ext uri="{FF2B5EF4-FFF2-40B4-BE49-F238E27FC236}">
                <a16:creationId xmlns:a16="http://schemas.microsoft.com/office/drawing/2014/main" id="{6B79D7DA-0E76-E015-7BB8-06B681E64537}"/>
              </a:ext>
            </a:extLst>
          </p:cNvPr>
          <p:cNvSpPr txBox="1">
            <a:spLocks/>
          </p:cNvSpPr>
          <p:nvPr/>
        </p:nvSpPr>
        <p:spPr>
          <a:xfrm>
            <a:off x="628650" y="2582332"/>
            <a:ext cx="7981094" cy="2864311"/>
          </a:xfrm>
          <a:prstGeom prst="rect">
            <a:avLst/>
          </a:prstGeom>
          <a:solidFill>
            <a:srgbClr val="F6ECE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90000">
            <a:noAutofit/>
          </a:bodyPr>
          <a:lstStyle>
            <a:lvl1pPr marL="273050" indent="-2730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ea"/>
              <a:buAutoNum type="circleNumDbPlain"/>
            </a:pP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使用</a:t>
            </a:r>
            <a:r>
              <a:rPr kumimoji="1" lang="en-US" altLang="zh-CN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Google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、</a:t>
            </a:r>
            <a:r>
              <a:rPr kumimoji="1" lang="en-US" altLang="zh-CN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Bing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等正确的搜索引擎搜索</a:t>
            </a:r>
            <a:endParaRPr kumimoji="1" lang="en-US" altLang="zh-CN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适当加入各种关键词（中英文）</a:t>
            </a:r>
            <a:endParaRPr kumimoji="1" lang="en-US" altLang="zh-CN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尽量官网下载软件</a:t>
            </a:r>
            <a:endParaRPr kumimoji="1" lang="en-US" altLang="zh-CN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搜索引擎搜不到有用的内容时，去</a:t>
            </a:r>
            <a:r>
              <a:rPr kumimoji="1" lang="en-US" altLang="zh-CN" dirty="0" err="1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Youtube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、</a:t>
            </a:r>
            <a:r>
              <a:rPr kumimoji="1" lang="en-US" altLang="zh-CN" dirty="0" err="1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bilibili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、贴吧、小红书等社交网站搜索，可能会有惊喜</a:t>
            </a:r>
            <a:endParaRPr kumimoji="1" lang="en-US" altLang="zh-CN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技术类资源，去</a:t>
            </a:r>
            <a:r>
              <a:rPr kumimoji="1" lang="en-US" altLang="zh-CN" dirty="0" err="1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Github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搜索</a:t>
            </a:r>
            <a:endParaRPr kumimoji="1" lang="en-US" altLang="zh-CN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冷门资源，去各种论坛搜索</a:t>
            </a:r>
            <a:endParaRPr kumimoji="1" lang="en-US" altLang="zh-CN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59489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E6AC7-C430-8BF2-D2C6-B136AC089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F19B6A-17C4-72AF-40BC-249E53833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如何找资源？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1235A9C-37B6-1E48-B5C7-E8BC410F20D7}"/>
              </a:ext>
            </a:extLst>
          </p:cNvPr>
          <p:cNvSpPr txBox="1"/>
          <p:nvPr/>
        </p:nvSpPr>
        <p:spPr>
          <a:xfrm>
            <a:off x="967408" y="2067339"/>
            <a:ext cx="7089913" cy="2292626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l"/>
            <a:r>
              <a:rPr kumimoji="1" lang="zh-CN" altLang="en-US" sz="2400" b="1" dirty="0"/>
              <a:t>演示：下载</a:t>
            </a:r>
            <a:r>
              <a:rPr kumimoji="1" lang="en-US" altLang="zh-CN" sz="2400" b="1" dirty="0"/>
              <a:t>Steam</a:t>
            </a:r>
            <a:r>
              <a:rPr kumimoji="1" lang="zh-CN" altLang="en-US" sz="2400" b="1" dirty="0"/>
              <a:t>、下载破解版软件</a:t>
            </a:r>
          </a:p>
        </p:txBody>
      </p:sp>
    </p:spTree>
    <p:extLst>
      <p:ext uri="{BB962C8B-B14F-4D97-AF65-F5344CB8AC3E}">
        <p14:creationId xmlns:p14="http://schemas.microsoft.com/office/powerpoint/2010/main" val="2938504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F6A8A8-2B56-ABB8-299A-98F981114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A392DB-71ED-0407-0DC8-A72BAC511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如何自学？</a:t>
            </a:r>
          </a:p>
        </p:txBody>
      </p:sp>
      <p:sp>
        <p:nvSpPr>
          <p:cNvPr id="4" name="同侧圆角矩形 3">
            <a:extLst>
              <a:ext uri="{FF2B5EF4-FFF2-40B4-BE49-F238E27FC236}">
                <a16:creationId xmlns:a16="http://schemas.microsoft.com/office/drawing/2014/main" id="{B5257C78-EB93-1A05-D77D-4A6464F3C309}"/>
              </a:ext>
            </a:extLst>
          </p:cNvPr>
          <p:cNvSpPr/>
          <p:nvPr/>
        </p:nvSpPr>
        <p:spPr>
          <a:xfrm>
            <a:off x="628650" y="2088379"/>
            <a:ext cx="7981094" cy="493954"/>
          </a:xfrm>
          <a:prstGeom prst="round2SameRect">
            <a:avLst>
              <a:gd name="adj1" fmla="val 30340"/>
              <a:gd name="adj2" fmla="val 0"/>
            </a:avLst>
          </a:prstGeom>
          <a:gradFill flip="none" rotWithShape="1">
            <a:gsLst>
              <a:gs pos="40000">
                <a:schemeClr val="accent2"/>
              </a:gs>
              <a:gs pos="13000">
                <a:schemeClr val="accent2"/>
              </a:gs>
              <a:gs pos="0">
                <a:srgbClr val="F6ECE2"/>
              </a:gs>
            </a:gsLst>
            <a:lin ang="16200000" scaled="0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b="1"/>
          </a:p>
        </p:txBody>
      </p:sp>
      <p:sp>
        <p:nvSpPr>
          <p:cNvPr id="5" name="文本占位符 8">
            <a:extLst>
              <a:ext uri="{FF2B5EF4-FFF2-40B4-BE49-F238E27FC236}">
                <a16:creationId xmlns:a16="http://schemas.microsoft.com/office/drawing/2014/main" id="{02F7A016-EBB8-926E-114E-558F6BE34C1E}"/>
              </a:ext>
            </a:extLst>
          </p:cNvPr>
          <p:cNvSpPr txBox="1">
            <a:spLocks/>
          </p:cNvSpPr>
          <p:nvPr/>
        </p:nvSpPr>
        <p:spPr>
          <a:xfrm>
            <a:off x="669396" y="2158240"/>
            <a:ext cx="4071937" cy="2952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b="0"/>
              <a:t>技术学习的</a:t>
            </a:r>
            <a:r>
              <a:rPr kumimoji="1" lang="zh-CN" altLang="en-US"/>
              <a:t>要领</a:t>
            </a:r>
          </a:p>
        </p:txBody>
      </p:sp>
      <p:sp>
        <p:nvSpPr>
          <p:cNvPr id="6" name="文本占位符 10">
            <a:extLst>
              <a:ext uri="{FF2B5EF4-FFF2-40B4-BE49-F238E27FC236}">
                <a16:creationId xmlns:a16="http://schemas.microsoft.com/office/drawing/2014/main" id="{AB9C4852-8ACE-20A1-D085-447FCCA12EAF}"/>
              </a:ext>
            </a:extLst>
          </p:cNvPr>
          <p:cNvSpPr txBox="1">
            <a:spLocks/>
          </p:cNvSpPr>
          <p:nvPr/>
        </p:nvSpPr>
        <p:spPr>
          <a:xfrm>
            <a:off x="628650" y="2582332"/>
            <a:ext cx="7981094" cy="2334225"/>
          </a:xfrm>
          <a:prstGeom prst="rect">
            <a:avLst/>
          </a:prstGeom>
          <a:solidFill>
            <a:srgbClr val="F6ECE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90000">
            <a:noAutofit/>
          </a:bodyPr>
          <a:lstStyle>
            <a:lvl1pPr marL="273050" indent="-2730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CN" altLang="en-US" b="1" dirty="0"/>
              <a:t>学什么内容：</a:t>
            </a:r>
            <a:endParaRPr kumimoji="1" lang="en-US" altLang="zh-CN" b="1" dirty="0"/>
          </a:p>
          <a:p>
            <a:r>
              <a:rPr kumimoji="1" lang="zh-CN" altLang="en-US" dirty="0"/>
              <a:t>学习自己感兴趣的内容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b="1" dirty="0"/>
              <a:t>怎么学：</a:t>
            </a:r>
            <a:endParaRPr kumimoji="1" lang="en-US" altLang="zh-CN" b="1" dirty="0"/>
          </a:p>
          <a:p>
            <a:r>
              <a:rPr kumimoji="1" lang="zh-CN" altLang="en-US" dirty="0"/>
              <a:t>与知识</a:t>
            </a:r>
            <a:r>
              <a:rPr kumimoji="1" lang="zh-CN" altLang="en-US" b="1" dirty="0"/>
              <a:t>互动</a:t>
            </a:r>
            <a:endParaRPr kumimoji="1" lang="en-US" altLang="zh-CN" b="1" dirty="0"/>
          </a:p>
          <a:p>
            <a:r>
              <a:rPr kumimoji="1" lang="zh-CN" altLang="en-US" dirty="0"/>
              <a:t>通过看教程与技术文档学习</a:t>
            </a:r>
            <a:endParaRPr kumimoji="1" lang="en-US" altLang="zh-CN" dirty="0"/>
          </a:p>
          <a:p>
            <a:r>
              <a:rPr kumimoji="1" lang="zh-CN" altLang="en-US" dirty="0"/>
              <a:t>有目的地学习（定一些目标）</a:t>
            </a:r>
            <a:endParaRPr kumimoji="1" lang="en-US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650083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245C8-2AAF-0101-8030-593C19E2F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674B1-4173-0E2A-27B9-43292ED3F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如何自学？</a:t>
            </a:r>
            <a:r>
              <a:rPr kumimoji="1" lang="en-US" altLang="zh-CN" dirty="0"/>
              <a:t>-</a:t>
            </a:r>
            <a:r>
              <a:rPr kumimoji="1" lang="zh-CN" altLang="en-US" dirty="0"/>
              <a:t>怎么学</a:t>
            </a:r>
          </a:p>
        </p:txBody>
      </p:sp>
      <p:sp>
        <p:nvSpPr>
          <p:cNvPr id="3" name="同侧圆角矩形 3">
            <a:extLst>
              <a:ext uri="{FF2B5EF4-FFF2-40B4-BE49-F238E27FC236}">
                <a16:creationId xmlns:a16="http://schemas.microsoft.com/office/drawing/2014/main" id="{773AC518-53EF-B037-0CBB-5AFA0D99FFF5}"/>
              </a:ext>
            </a:extLst>
          </p:cNvPr>
          <p:cNvSpPr/>
          <p:nvPr/>
        </p:nvSpPr>
        <p:spPr>
          <a:xfrm>
            <a:off x="5100321" y="1180016"/>
            <a:ext cx="3737648" cy="484264"/>
          </a:xfrm>
          <a:prstGeom prst="round2SameRect">
            <a:avLst>
              <a:gd name="adj1" fmla="val 30340"/>
              <a:gd name="adj2" fmla="val 0"/>
            </a:avLst>
          </a:prstGeom>
          <a:gradFill flip="none" rotWithShape="1">
            <a:gsLst>
              <a:gs pos="40000">
                <a:schemeClr val="accent2"/>
              </a:gs>
              <a:gs pos="13000">
                <a:schemeClr val="accent2"/>
              </a:gs>
              <a:gs pos="0">
                <a:srgbClr val="F6ECE2"/>
              </a:gs>
            </a:gsLst>
            <a:lin ang="16200000" scaled="0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b="1"/>
          </a:p>
        </p:txBody>
      </p:sp>
      <p:sp>
        <p:nvSpPr>
          <p:cNvPr id="7" name="文本占位符 8">
            <a:extLst>
              <a:ext uri="{FF2B5EF4-FFF2-40B4-BE49-F238E27FC236}">
                <a16:creationId xmlns:a16="http://schemas.microsoft.com/office/drawing/2014/main" id="{76883039-CEAC-3FCC-1B61-26273258370D}"/>
              </a:ext>
            </a:extLst>
          </p:cNvPr>
          <p:cNvSpPr txBox="1">
            <a:spLocks/>
          </p:cNvSpPr>
          <p:nvPr/>
        </p:nvSpPr>
        <p:spPr>
          <a:xfrm>
            <a:off x="5279567" y="1249876"/>
            <a:ext cx="1906940" cy="289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b="0"/>
              <a:t>技术学习的</a:t>
            </a:r>
            <a:r>
              <a:rPr kumimoji="1" lang="zh-CN" altLang="en-US"/>
              <a:t>要领</a:t>
            </a:r>
          </a:p>
        </p:txBody>
      </p:sp>
      <p:sp>
        <p:nvSpPr>
          <p:cNvPr id="8" name="文本占位符 10">
            <a:extLst>
              <a:ext uri="{FF2B5EF4-FFF2-40B4-BE49-F238E27FC236}">
                <a16:creationId xmlns:a16="http://schemas.microsoft.com/office/drawing/2014/main" id="{0E5D9B05-9309-B27F-1B32-29A72FF8EC40}"/>
              </a:ext>
            </a:extLst>
          </p:cNvPr>
          <p:cNvSpPr txBox="1">
            <a:spLocks/>
          </p:cNvSpPr>
          <p:nvPr/>
        </p:nvSpPr>
        <p:spPr>
          <a:xfrm>
            <a:off x="5100321" y="1673968"/>
            <a:ext cx="3737648" cy="2288431"/>
          </a:xfrm>
          <a:prstGeom prst="rect">
            <a:avLst/>
          </a:prstGeom>
          <a:solidFill>
            <a:srgbClr val="F6ECE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tIns="90000">
            <a:noAutofit/>
          </a:bodyPr>
          <a:lstStyle>
            <a:lvl1pPr marL="273050" indent="-2730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CN" altLang="en-US" b="1" dirty="0"/>
              <a:t>学什么内容：</a:t>
            </a:r>
            <a:endParaRPr kumimoji="1" lang="en-US" altLang="zh-CN" b="1" dirty="0"/>
          </a:p>
          <a:p>
            <a:r>
              <a:rPr kumimoji="1" lang="zh-CN" altLang="en-US" dirty="0"/>
              <a:t>学习自己感兴趣的内容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b="1" dirty="0"/>
              <a:t>怎么学：</a:t>
            </a:r>
            <a:endParaRPr kumimoji="1" lang="en-US" altLang="zh-CN" b="1" dirty="0"/>
          </a:p>
          <a:p>
            <a:r>
              <a:rPr kumimoji="1" lang="zh-CN" altLang="en-US" dirty="0"/>
              <a:t>与知识</a:t>
            </a:r>
            <a:r>
              <a:rPr kumimoji="1" lang="zh-CN" altLang="en-US" b="1" dirty="0"/>
              <a:t>互动</a:t>
            </a:r>
            <a:endParaRPr kumimoji="1" lang="en-US" altLang="zh-CN" b="1" dirty="0"/>
          </a:p>
          <a:p>
            <a:r>
              <a:rPr kumimoji="1" lang="zh-CN" altLang="en-US" dirty="0"/>
              <a:t>通过看教程与技术文档学习</a:t>
            </a:r>
            <a:endParaRPr kumimoji="1" lang="en-US" altLang="zh-CN" dirty="0"/>
          </a:p>
          <a:p>
            <a:r>
              <a:rPr kumimoji="1" lang="zh-CN" altLang="en-US" dirty="0"/>
              <a:t>有目的地学习（定一些目标）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F3BDEAF-9A67-1135-B089-495789E717BA}"/>
              </a:ext>
            </a:extLst>
          </p:cNvPr>
          <p:cNvSpPr txBox="1"/>
          <p:nvPr/>
        </p:nvSpPr>
        <p:spPr>
          <a:xfrm>
            <a:off x="467359" y="1733972"/>
            <a:ext cx="4294293" cy="304800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kumimoji="1" lang="zh-CN" altLang="en-US" sz="2800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与知识</a:t>
            </a:r>
            <a:r>
              <a:rPr kumimoji="1" lang="zh-CN" altLang="en-US" sz="2800" b="1" u="sng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互动</a:t>
            </a:r>
            <a:endParaRPr kumimoji="1" lang="en-US" altLang="zh-CN" sz="2800" b="1" u="sng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pPr algn="l"/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计算机科学的学习强调</a:t>
            </a:r>
            <a:r>
              <a:rPr kumimoji="1" lang="zh-CN" altLang="en-US" b="1" u="sng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实践</a:t>
            </a:r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，通过实践理解知识，从而获得正反馈形成良好的学习循环</a:t>
            </a:r>
            <a:endParaRPr kumimoji="1" lang="en-US" altLang="zh-CN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pPr algn="l"/>
            <a:r>
              <a:rPr kumimoji="1" lang="zh-CN" altLang="en-US" dirty="0">
                <a:latin typeface="Adobe 黑体 Std R" panose="020B0400000000000000" pitchFamily="34" charset="-122"/>
                <a:ea typeface="Adobe 黑体 Std R" panose="020B0400000000000000" pitchFamily="34" charset="-122"/>
              </a:rPr>
              <a:t>不要通过死读书的方式学习计算机知识！</a:t>
            </a:r>
            <a:endParaRPr kumimoji="1" lang="en-US" altLang="zh-CN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pPr algn="l"/>
            <a:endParaRPr kumimoji="1" lang="en-US" altLang="zh-CN" dirty="0"/>
          </a:p>
          <a:p>
            <a:pPr algn="ctr"/>
            <a:r>
              <a:rPr kumimoji="1" lang="zh-CN" altLang="en-US" b="1" dirty="0"/>
              <a:t>例：打游戏</a:t>
            </a:r>
            <a:endParaRPr kumimoji="1" lang="en-US" altLang="zh-CN" b="1" dirty="0"/>
          </a:p>
          <a:p>
            <a:pPr algn="l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6209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F45E50A-A6D6-C44A-865E-36A3D891D2E2}"/>
              </a:ext>
            </a:extLst>
          </p:cNvPr>
          <p:cNvSpPr/>
          <p:nvPr/>
        </p:nvSpPr>
        <p:spPr>
          <a:xfrm>
            <a:off x="2634712" y="2067351"/>
            <a:ext cx="46727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5400"/>
              <a:t>END</a:t>
            </a:r>
            <a:r>
              <a:rPr lang="zh-CN" altLang="en-US" sz="5400"/>
              <a:t>！</a:t>
            </a:r>
            <a:endParaRPr lang="en-US" altLang="zh-CN" sz="540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1AAB817-875B-175C-20B3-CDDBC2A9B9BC}"/>
              </a:ext>
            </a:extLst>
          </p:cNvPr>
          <p:cNvSpPr txBox="1"/>
          <p:nvPr/>
        </p:nvSpPr>
        <p:spPr>
          <a:xfrm>
            <a:off x="4293030" y="3405752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ctr"/>
            <a:r>
              <a:rPr kumimoji="1" lang="zh-CN" altLang="en-US"/>
              <a:t>本次的分享的</a:t>
            </a:r>
            <a:r>
              <a:rPr kumimoji="1" lang="en-US" altLang="zh-CN"/>
              <a:t>PowerPoint</a:t>
            </a:r>
            <a:r>
              <a:rPr kumimoji="1" lang="zh-CN" altLang="en-US"/>
              <a:t>文档与资源会上传至</a:t>
            </a:r>
            <a:r>
              <a:rPr kumimoji="1" lang="en-US" altLang="zh-CN"/>
              <a:t>LTA</a:t>
            </a:r>
            <a:r>
              <a:rPr kumimoji="1" lang="zh-CN" altLang="en-US"/>
              <a:t>的</a:t>
            </a:r>
            <a:r>
              <a:rPr kumimoji="1" lang="en-US" altLang="zh-CN" err="1"/>
              <a:t>Github</a:t>
            </a:r>
            <a:r>
              <a:rPr kumimoji="1" lang="zh-CN" altLang="en-US"/>
              <a:t>仓库</a:t>
            </a:r>
            <a:endParaRPr kumimoji="1" lang="en-US" altLang="zh-CN"/>
          </a:p>
          <a:p>
            <a:pPr algn="ctr"/>
            <a:r>
              <a:rPr kumimoji="1" lang="zh-CN" altLang="en-US"/>
              <a:t>感谢大家的观看</a:t>
            </a:r>
          </a:p>
        </p:txBody>
      </p:sp>
    </p:spTree>
    <p:extLst>
      <p:ext uri="{BB962C8B-B14F-4D97-AF65-F5344CB8AC3E}">
        <p14:creationId xmlns:p14="http://schemas.microsoft.com/office/powerpoint/2010/main" val="1173484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B1D0BE9-DF2C-1243-8EBF-C8AB9A3A8F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1183" y="1126067"/>
            <a:ext cx="4426226" cy="1988194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自由、开放的技术研讨学会</a:t>
            </a:r>
            <a:endParaRPr kumimoji="1"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吉祥物是穿着校服的</a:t>
            </a:r>
            <a:r>
              <a:rPr kumimoji="1"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Linux</a:t>
            </a:r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小企鹅</a:t>
            </a:r>
            <a:endParaRPr kumimoji="1"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社徽也是小企鹅</a:t>
            </a:r>
            <a:endParaRPr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由学生们主导，没有条条框框</a:t>
            </a:r>
            <a:endParaRPr kumimoji="1" lang="zh-CN" altLang="en-US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</p:txBody>
      </p:sp>
      <p:pic>
        <p:nvPicPr>
          <p:cNvPr id="3" name="图片 2" descr="卡通人物&#10;&#10;AI 生成的内容可能不正确。">
            <a:extLst>
              <a:ext uri="{FF2B5EF4-FFF2-40B4-BE49-F238E27FC236}">
                <a16:creationId xmlns:a16="http://schemas.microsoft.com/office/drawing/2014/main" id="{CC4C433C-9582-4D2A-17F6-CCEB7F24DC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546" r="13511" b="-2"/>
          <a:stretch>
            <a:fillRect/>
          </a:stretch>
        </p:blipFill>
        <p:spPr>
          <a:xfrm>
            <a:off x="4629150" y="1126067"/>
            <a:ext cx="3886200" cy="5050896"/>
          </a:xfrm>
          <a:prstGeom prst="rect">
            <a:avLst/>
          </a:prstGeom>
          <a:noFill/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0274A61-6EA2-7B44-9867-35828BE8F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8490"/>
            <a:ext cx="7886700" cy="845127"/>
          </a:xfrm>
        </p:spPr>
        <p:txBody>
          <a:bodyPr anchor="ctr">
            <a:normAutofit/>
          </a:bodyPr>
          <a:lstStyle/>
          <a:p>
            <a:r>
              <a:rPr kumimoji="1" lang="zh-CN" altLang="en-US"/>
              <a:t>关于</a:t>
            </a:r>
            <a:r>
              <a:rPr kumimoji="1" lang="en-US" altLang="zh-CN"/>
              <a:t>LTA</a:t>
            </a:r>
            <a:endParaRPr kumimoji="1" lang="zh-CN" altLang="en-US"/>
          </a:p>
        </p:txBody>
      </p:sp>
      <p:pic>
        <p:nvPicPr>
          <p:cNvPr id="2" name="图片 1" descr="徽标&#10;&#10;AI 生成的内容可能不正确。">
            <a:extLst>
              <a:ext uri="{FF2B5EF4-FFF2-40B4-BE49-F238E27FC236}">
                <a16:creationId xmlns:a16="http://schemas.microsoft.com/office/drawing/2014/main" id="{0B8E994B-347E-BA04-3769-C0FD01417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812" y="3307324"/>
            <a:ext cx="2663996" cy="266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416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1564D-5F08-82A0-B4F0-D8D756403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EE86FF8-43DA-21D0-74A1-10C6B523F1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49" y="1126068"/>
            <a:ext cx="7965385" cy="4360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我们的全称是</a:t>
            </a:r>
            <a:r>
              <a:rPr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Linux</a:t>
            </a:r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与计算机技术研究会</a:t>
            </a:r>
            <a:endParaRPr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（</a:t>
            </a:r>
            <a:r>
              <a:rPr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Linux and Technology Association</a:t>
            </a:r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，简称</a:t>
            </a:r>
            <a:r>
              <a:rPr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LTA</a:t>
            </a:r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）</a:t>
            </a:r>
            <a:endParaRPr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buNone/>
            </a:pPr>
            <a:endParaRPr kumimoji="1"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buNone/>
            </a:pPr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其中，“</a:t>
            </a:r>
            <a:r>
              <a:rPr kumimoji="1"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Linux</a:t>
            </a:r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”是一个开源操作系统的名字。</a:t>
            </a:r>
            <a:endParaRPr kumimoji="1"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Linux</a:t>
            </a:r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系统与其他操作系统不同，它由全世界千千万万的贡献者一同编写而成，允许任何人使用、商用。</a:t>
            </a:r>
            <a:endParaRPr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正因它的自由与非盈利，</a:t>
            </a:r>
            <a:r>
              <a:rPr kumimoji="1"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Linux</a:t>
            </a:r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系统成为现代社会的基石之一，许多数不清的嵌入式机器、服务器都运行在</a:t>
            </a:r>
            <a:r>
              <a:rPr kumimoji="1"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Linux</a:t>
            </a:r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系统上。</a:t>
            </a:r>
            <a:endParaRPr kumimoji="1"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pPr marL="0" indent="0">
              <a:buNone/>
            </a:pPr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我们使用“</a:t>
            </a:r>
            <a:r>
              <a:rPr kumimoji="1"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Linux</a:t>
            </a:r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”当社团名称，正是希望我们社团的氛围如</a:t>
            </a:r>
            <a:r>
              <a:rPr kumimoji="1" lang="en-US" altLang="zh-CN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Linux</a:t>
            </a:r>
            <a:r>
              <a:rPr kumimoji="1"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的社区</a:t>
            </a:r>
            <a:r>
              <a:rPr lang="zh-CN" altLang="en-US" dirty="0">
                <a:latin typeface="Adobe Heiti Std R" panose="020B0400000000000000" pitchFamily="34" charset="-122"/>
                <a:ea typeface="Adobe Heiti Std R" panose="020B0400000000000000" pitchFamily="34" charset="-122"/>
              </a:rPr>
              <a:t>一般友善、互助、自由、开放。</a:t>
            </a:r>
            <a:endParaRPr kumimoji="1" lang="en-US" altLang="zh-CN" dirty="0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FDEFA82-25B6-3D96-82BD-B7378E922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8490"/>
            <a:ext cx="7886700" cy="845127"/>
          </a:xfrm>
        </p:spPr>
        <p:txBody>
          <a:bodyPr anchor="ctr">
            <a:normAutofit/>
          </a:bodyPr>
          <a:lstStyle/>
          <a:p>
            <a:r>
              <a:rPr kumimoji="1" lang="en-US" altLang="zh-CN" dirty="0"/>
              <a:t>LTA</a:t>
            </a:r>
            <a:r>
              <a:rPr kumimoji="1" lang="zh-CN" altLang="en-US" dirty="0"/>
              <a:t>的名字</a:t>
            </a:r>
          </a:p>
        </p:txBody>
      </p:sp>
    </p:spTree>
    <p:extLst>
      <p:ext uri="{BB962C8B-B14F-4D97-AF65-F5344CB8AC3E}">
        <p14:creationId xmlns:p14="http://schemas.microsoft.com/office/powerpoint/2010/main" val="1127560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BA183-E7BC-A187-F5C4-2A06EEA3A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D03A6C-1D23-FFBA-5545-D764304EA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LTA</a:t>
            </a:r>
            <a:r>
              <a:rPr kumimoji="1" lang="zh-CN" altLang="en-US"/>
              <a:t>的日常活动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98E654D-4C5E-3625-784A-3AA694850524}"/>
              </a:ext>
            </a:extLst>
          </p:cNvPr>
          <p:cNvSpPr txBox="1"/>
          <p:nvPr/>
        </p:nvSpPr>
        <p:spPr>
          <a:xfrm>
            <a:off x="514829" y="1329340"/>
            <a:ext cx="8114341" cy="4003383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ctr"/>
            <a:r>
              <a:rPr kumimoji="1"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正如社团介绍中所言，我们对日常活动的形式没有要求</a:t>
            </a:r>
            <a:endParaRPr kumimoji="1" lang="en-US" altLang="zh-CN" sz="28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kumimoji="1"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做你想做的即可</a:t>
            </a:r>
            <a:endParaRPr kumimoji="1" lang="en-US" altLang="zh-CN" sz="28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kumimoji="1" lang="zh-CN" altLang="en-US" sz="2800">
                <a:latin typeface="黑体" panose="02010609060101010101" pitchFamily="49" charset="-122"/>
                <a:ea typeface="黑体" panose="02010609060101010101" pitchFamily="49" charset="-122"/>
              </a:rPr>
              <a:t>以下是我们对于日常活动的一些建议，供你参考</a:t>
            </a:r>
          </a:p>
        </p:txBody>
      </p:sp>
    </p:spTree>
    <p:extLst>
      <p:ext uri="{BB962C8B-B14F-4D97-AF65-F5344CB8AC3E}">
        <p14:creationId xmlns:p14="http://schemas.microsoft.com/office/powerpoint/2010/main" val="3993842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B2364D-F5F4-DA42-98ED-48C632196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LTA</a:t>
            </a:r>
            <a:r>
              <a:rPr kumimoji="1" lang="zh-CN" altLang="en-US"/>
              <a:t>的日常活动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86AC19-11B9-C04F-8F4C-822EFBE563A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37116" y="1732531"/>
            <a:ext cx="7886700" cy="2194871"/>
          </a:xfrm>
        </p:spPr>
        <p:txBody>
          <a:bodyPr>
            <a:normAutofit/>
          </a:bodyPr>
          <a:lstStyle/>
          <a:p>
            <a:r>
              <a:rPr lang="zh-CN" altLang="en-US"/>
              <a:t>分享会与短讲（</a:t>
            </a:r>
            <a:r>
              <a:rPr lang="en-US" altLang="zh-CN"/>
              <a:t>Lightning Talk</a:t>
            </a:r>
            <a:r>
              <a:rPr lang="zh-CN" altLang="en-US"/>
              <a:t>）</a:t>
            </a:r>
          </a:p>
          <a:p>
            <a:r>
              <a:rPr lang="zh-CN" altLang="en-US"/>
              <a:t>工作坊与实践课程</a:t>
            </a:r>
            <a:endParaRPr lang="en-US" altLang="zh-CN"/>
          </a:p>
          <a:p>
            <a:r>
              <a:rPr lang="zh-CN" altLang="en-US"/>
              <a:t>项目协作</a:t>
            </a:r>
            <a:endParaRPr lang="en-US" altLang="zh-CN"/>
          </a:p>
          <a:p>
            <a:r>
              <a:rPr lang="zh-CN" altLang="en-US"/>
              <a:t>技术读书会与论文</a:t>
            </a:r>
            <a:r>
              <a:rPr lang="en-US" altLang="zh-CN"/>
              <a:t>/</a:t>
            </a:r>
            <a:r>
              <a:rPr lang="zh-CN" altLang="en-US"/>
              <a:t>工具讨论</a:t>
            </a:r>
            <a:endParaRPr lang="en-US" altLang="zh-CN"/>
          </a:p>
          <a:p>
            <a:r>
              <a:rPr lang="zh-CN" altLang="en-US"/>
              <a:t>社报编辑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45B40623-46BC-1948-1E95-2CC9FA57DF1D}"/>
              </a:ext>
            </a:extLst>
          </p:cNvPr>
          <p:cNvGrpSpPr/>
          <p:nvPr/>
        </p:nvGrpSpPr>
        <p:grpSpPr>
          <a:xfrm>
            <a:off x="628650" y="4311720"/>
            <a:ext cx="7890933" cy="564938"/>
            <a:chOff x="567099" y="5465024"/>
            <a:chExt cx="7890933" cy="564938"/>
          </a:xfrm>
        </p:grpSpPr>
        <p:sp>
          <p:nvSpPr>
            <p:cNvPr id="9" name="圆角矩形 6">
              <a:extLst>
                <a:ext uri="{FF2B5EF4-FFF2-40B4-BE49-F238E27FC236}">
                  <a16:creationId xmlns:a16="http://schemas.microsoft.com/office/drawing/2014/main" id="{AB6A99AB-A037-4009-8B09-2AFC5219905A}"/>
                </a:ext>
              </a:extLst>
            </p:cNvPr>
            <p:cNvSpPr/>
            <p:nvPr/>
          </p:nvSpPr>
          <p:spPr>
            <a:xfrm>
              <a:off x="567099" y="5465024"/>
              <a:ext cx="7890933" cy="564938"/>
            </a:xfrm>
            <a:prstGeom prst="roundRect">
              <a:avLst/>
            </a:prstGeom>
            <a:solidFill>
              <a:srgbClr val="F6ECE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D4E545D0-6BE1-5EE4-774F-1E8189E56264}"/>
                </a:ext>
              </a:extLst>
            </p:cNvPr>
            <p:cNvSpPr txBox="1"/>
            <p:nvPr/>
          </p:nvSpPr>
          <p:spPr>
            <a:xfrm>
              <a:off x="1767249" y="5562827"/>
              <a:ext cx="5985862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zh-CN" altLang="en-US"/>
                <a:t>日常活动形式没有限制，以上仅供参考，请自由发挥！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8C1AB7C4-B112-A9E6-526B-D59A753C847A}"/>
              </a:ext>
            </a:extLst>
          </p:cNvPr>
          <p:cNvSpPr txBox="1"/>
          <p:nvPr/>
        </p:nvSpPr>
        <p:spPr>
          <a:xfrm>
            <a:off x="632883" y="1191025"/>
            <a:ext cx="7890933" cy="36115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algn="l"/>
            <a:r>
              <a:rPr kumimoji="1" lang="zh-CN" altLang="en-US" b="1"/>
              <a:t>我们推荐的日常活动：</a:t>
            </a:r>
          </a:p>
        </p:txBody>
      </p:sp>
    </p:spTree>
    <p:extLst>
      <p:ext uri="{BB962C8B-B14F-4D97-AF65-F5344CB8AC3E}">
        <p14:creationId xmlns:p14="http://schemas.microsoft.com/office/powerpoint/2010/main" val="1914646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73797F-DFFB-8F16-8AA0-D3B455FAC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9BEE2B-CB37-A326-D9A4-A33C413E7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LTA</a:t>
            </a:r>
            <a:r>
              <a:rPr kumimoji="1" lang="zh-CN" altLang="en-US"/>
              <a:t>的日常活动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85FFB7-335C-DBD4-9788-04AC7E40EF6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67178" y="2990907"/>
            <a:ext cx="7886700" cy="1391858"/>
          </a:xfrm>
        </p:spPr>
        <p:txBody>
          <a:bodyPr/>
          <a:lstStyle/>
          <a:p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不定期宵夜团建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r>
              <a:rPr kumimoji="1"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不定期游戏联机</a:t>
            </a:r>
            <a:endParaRPr kumimoji="1"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r>
              <a:rPr kumimoji="1"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……</a:t>
            </a:r>
          </a:p>
          <a:p>
            <a:pPr marL="0" indent="0">
              <a:buNone/>
            </a:pPr>
            <a:endParaRPr kumimoji="1" lang="en-US" altLang="zh-CN"/>
          </a:p>
          <a:p>
            <a:endParaRPr kumimoji="1"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7CF6E82-A8B6-C796-424F-7DC15E8D8712}"/>
              </a:ext>
            </a:extLst>
          </p:cNvPr>
          <p:cNvGrpSpPr/>
          <p:nvPr/>
        </p:nvGrpSpPr>
        <p:grpSpPr>
          <a:xfrm>
            <a:off x="624417" y="1910298"/>
            <a:ext cx="7890933" cy="564938"/>
            <a:chOff x="567099" y="5465024"/>
            <a:chExt cx="7890933" cy="564938"/>
          </a:xfrm>
        </p:grpSpPr>
        <p:sp>
          <p:nvSpPr>
            <p:cNvPr id="7" name="圆角矩形 6">
              <a:extLst>
                <a:ext uri="{FF2B5EF4-FFF2-40B4-BE49-F238E27FC236}">
                  <a16:creationId xmlns:a16="http://schemas.microsoft.com/office/drawing/2014/main" id="{53B8C259-A4F8-45D1-6FE1-E0DC5B470AD8}"/>
                </a:ext>
              </a:extLst>
            </p:cNvPr>
            <p:cNvSpPr/>
            <p:nvPr/>
          </p:nvSpPr>
          <p:spPr>
            <a:xfrm>
              <a:off x="567099" y="5465024"/>
              <a:ext cx="7890933" cy="564938"/>
            </a:xfrm>
            <a:prstGeom prst="roundRect">
              <a:avLst/>
            </a:prstGeom>
            <a:solidFill>
              <a:srgbClr val="F6ECE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0AE72434-AE3A-AD14-7018-9F5A34065CD0}"/>
                </a:ext>
              </a:extLst>
            </p:cNvPr>
            <p:cNvSpPr txBox="1"/>
            <p:nvPr/>
          </p:nvSpPr>
          <p:spPr>
            <a:xfrm>
              <a:off x="3842528" y="5562827"/>
              <a:ext cx="1107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b="1"/>
                <a:t>隐藏活动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0400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AF34A-B951-1056-252F-B6E63D21F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E40016A-302D-DD00-5CA4-5650FD8B2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511" y="5332719"/>
            <a:ext cx="7886700" cy="949018"/>
          </a:xfrm>
        </p:spPr>
        <p:txBody>
          <a:bodyPr/>
          <a:lstStyle/>
          <a:p>
            <a:r>
              <a:rPr kumimoji="1" lang="zh-CN" altLang="en-US"/>
              <a:t>工牌与徽章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7FF3AAF-1F3A-4C8A-EAFA-E4D512140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3789" y="747448"/>
            <a:ext cx="7886700" cy="474314"/>
          </a:xfrm>
        </p:spPr>
        <p:txBody>
          <a:bodyPr/>
          <a:lstStyle/>
          <a:p>
            <a:r>
              <a:rPr kumimoji="1" lang="zh-CN" altLang="en-US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每个</a:t>
            </a:r>
            <a:r>
              <a:rPr kumimoji="1" lang="en-US" altLang="zh-CN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LTA</a:t>
            </a:r>
            <a:r>
              <a:rPr kumimoji="1" lang="zh-CN" altLang="en-US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成员都将配备一个工牌与社徽徽章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A39CACF-C11D-2490-9D91-0C303DF1B132}"/>
              </a:ext>
            </a:extLst>
          </p:cNvPr>
          <p:cNvSpPr txBox="1"/>
          <p:nvPr/>
        </p:nvSpPr>
        <p:spPr>
          <a:xfrm>
            <a:off x="663789" y="1421546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algn="l"/>
            <a:r>
              <a:rPr kumimoji="1"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工牌将内置</a:t>
            </a:r>
            <a:r>
              <a:rPr kumimoji="1" lang="en-US" altLang="zh-CN">
                <a:latin typeface="黑体" panose="02010609060101010101" pitchFamily="49" charset="-122"/>
                <a:ea typeface="黑体" panose="02010609060101010101" pitchFamily="49" charset="-122"/>
              </a:rPr>
              <a:t>NFC</a:t>
            </a:r>
            <a:r>
              <a:rPr kumimoji="1"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芯片，可作交通卡</a:t>
            </a:r>
            <a:r>
              <a:rPr kumimoji="1" lang="en-US" altLang="zh-CN">
                <a:latin typeface="黑体" panose="02010609060101010101" pitchFamily="49" charset="-122"/>
                <a:ea typeface="黑体" panose="02010609060101010101" pitchFamily="49" charset="-122"/>
              </a:rPr>
              <a:t>&amp;</a:t>
            </a:r>
            <a:r>
              <a:rPr kumimoji="1"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烟洲校园卡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608D5414-E7E6-B3A9-5A2B-3EE9C21054DC}"/>
              </a:ext>
            </a:extLst>
          </p:cNvPr>
          <p:cNvGrpSpPr/>
          <p:nvPr/>
        </p:nvGrpSpPr>
        <p:grpSpPr>
          <a:xfrm>
            <a:off x="663790" y="4218537"/>
            <a:ext cx="7966822" cy="1044133"/>
            <a:chOff x="567099" y="6037572"/>
            <a:chExt cx="7890933" cy="564938"/>
          </a:xfrm>
        </p:grpSpPr>
        <p:sp>
          <p:nvSpPr>
            <p:cNvPr id="7" name="圆角矩形 6">
              <a:extLst>
                <a:ext uri="{FF2B5EF4-FFF2-40B4-BE49-F238E27FC236}">
                  <a16:creationId xmlns:a16="http://schemas.microsoft.com/office/drawing/2014/main" id="{570FB38A-BC78-2E72-88BA-0D59589E7B19}"/>
                </a:ext>
              </a:extLst>
            </p:cNvPr>
            <p:cNvSpPr/>
            <p:nvPr/>
          </p:nvSpPr>
          <p:spPr>
            <a:xfrm>
              <a:off x="567099" y="6037572"/>
              <a:ext cx="7890933" cy="564938"/>
            </a:xfrm>
            <a:prstGeom prst="roundRect">
              <a:avLst/>
            </a:prstGeom>
            <a:solidFill>
              <a:srgbClr val="F6ECE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9CE46FC-65F9-AC3A-752E-E41F60E7B280}"/>
                </a:ext>
              </a:extLst>
            </p:cNvPr>
            <p:cNvSpPr txBox="1"/>
            <p:nvPr/>
          </p:nvSpPr>
          <p:spPr>
            <a:xfrm>
              <a:off x="1771787" y="6160382"/>
              <a:ext cx="5146161" cy="34970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b="1"/>
                <a:t>工牌与徽章将作为识别</a:t>
              </a:r>
              <a:r>
                <a:rPr kumimoji="1" lang="en-US" altLang="zh-CN" b="1"/>
                <a:t>LTA</a:t>
              </a:r>
              <a:r>
                <a:rPr kumimoji="1" lang="zh-CN" altLang="en-US" b="1"/>
                <a:t>成员的标识，请勿出借</a:t>
              </a:r>
              <a:endParaRPr kumimoji="1" lang="en-US" altLang="zh-CN" b="1"/>
            </a:p>
            <a:p>
              <a:r>
                <a:rPr kumimoji="1" lang="zh-CN" altLang="en-US" b="1"/>
                <a:t>进入活动室时请佩戴工牌或徽章以辨识你的身份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977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8EF2D-28B6-2485-4B84-3C4DA481D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9D865FF-9DC6-149C-810E-040A9CACA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511" y="5332719"/>
            <a:ext cx="7886700" cy="949018"/>
          </a:xfrm>
        </p:spPr>
        <p:txBody>
          <a:bodyPr/>
          <a:lstStyle/>
          <a:p>
            <a:r>
              <a:rPr kumimoji="1" lang="zh-CN" altLang="en-US"/>
              <a:t>工牌与徽章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45008C16-A12B-3167-BCDD-1420AB88A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0610" y="278479"/>
            <a:ext cx="2420472" cy="595567"/>
          </a:xfrm>
        </p:spPr>
        <p:txBody>
          <a:bodyPr>
            <a:noAutofit/>
          </a:bodyPr>
          <a:lstStyle/>
          <a:p>
            <a:r>
              <a:rPr lang="zh-CN" altLang="en-US" sz="2800" b="1">
                <a:solidFill>
                  <a:schemeClr val="tx1"/>
                </a:solidFill>
              </a:rPr>
              <a:t>社徽徽章规格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D565D399-47E1-0712-4D4E-232CCFF89581}"/>
              </a:ext>
            </a:extLst>
          </p:cNvPr>
          <p:cNvSpPr txBox="1">
            <a:spLocks/>
          </p:cNvSpPr>
          <p:nvPr/>
        </p:nvSpPr>
        <p:spPr>
          <a:xfrm>
            <a:off x="989247" y="874046"/>
            <a:ext cx="1714199" cy="1302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3050" indent="-2730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直径</a:t>
            </a:r>
            <a:r>
              <a:rPr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3cm</a:t>
            </a:r>
          </a:p>
          <a:p>
            <a:r>
              <a:rPr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磁吸</a:t>
            </a:r>
            <a:endParaRPr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r>
              <a:rPr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2</a:t>
            </a:r>
            <a:r>
              <a:rPr lang="zh-CN" altLang="en-US">
                <a:latin typeface="Adobe Heiti Std R" panose="020B0400000000000000" pitchFamily="34" charset="-122"/>
                <a:ea typeface="Adobe Heiti Std R" panose="020B0400000000000000" pitchFamily="34" charset="-122"/>
                <a:cs typeface="Cascadia Code" panose="020B0609020000020004" pitchFamily="49" charset="0"/>
              </a:rPr>
              <a:t>￥</a:t>
            </a:r>
            <a:r>
              <a:rPr lang="en-US" altLang="zh-CN">
                <a:latin typeface="Adobe Heiti Std R" panose="020B0400000000000000" pitchFamily="34" charset="-122"/>
                <a:ea typeface="Adobe Heiti Std R" panose="020B0400000000000000" pitchFamily="34" charset="-122"/>
              </a:rPr>
              <a:t>/</a:t>
            </a:r>
            <a:r>
              <a:rPr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个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1CB49E54-9D58-2DAB-AD3A-32ED5885A28F}"/>
              </a:ext>
            </a:extLst>
          </p:cNvPr>
          <p:cNvSpPr txBox="1">
            <a:spLocks/>
          </p:cNvSpPr>
          <p:nvPr/>
        </p:nvSpPr>
        <p:spPr>
          <a:xfrm>
            <a:off x="989247" y="3293587"/>
            <a:ext cx="7824341" cy="1586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3050" indent="-2730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工牌需要印一张图片，可以是你的头像、你喜欢的角色、你的大头照或者其他任何图片</a:t>
            </a:r>
            <a:endParaRPr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r>
              <a:rPr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工牌需要印刷你的姓名与网名（昵称）</a:t>
            </a:r>
            <a:endParaRPr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  <a:p>
            <a:r>
              <a:rPr lang="zh-CN" altLang="en-US">
                <a:latin typeface="Adobe Heiti Std R" panose="020B0400000000000000" pitchFamily="34" charset="-122"/>
                <a:ea typeface="Adobe Heiti Std R" panose="020B0400000000000000" pitchFamily="34" charset="-122"/>
              </a:rPr>
              <a:t>请在周末将你想印在工牌上的图片与昵称一并发给我们</a:t>
            </a:r>
            <a:endParaRPr lang="en-US" altLang="zh-CN">
              <a:latin typeface="Adobe Heiti Std R" panose="020B0400000000000000" pitchFamily="34" charset="-122"/>
              <a:ea typeface="Adobe Heiti Std R" panose="020B04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8560D4F-52AE-5333-E936-F328EB84ADE0}"/>
              </a:ext>
            </a:extLst>
          </p:cNvPr>
          <p:cNvSpPr txBox="1"/>
          <p:nvPr/>
        </p:nvSpPr>
        <p:spPr>
          <a:xfrm>
            <a:off x="918241" y="2332730"/>
            <a:ext cx="17083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>
                <a:solidFill>
                  <a:schemeClr val="tx1"/>
                </a:solidFill>
              </a:rPr>
              <a:t>工牌相关</a:t>
            </a:r>
          </a:p>
        </p:txBody>
      </p:sp>
    </p:spTree>
    <p:extLst>
      <p:ext uri="{BB962C8B-B14F-4D97-AF65-F5344CB8AC3E}">
        <p14:creationId xmlns:p14="http://schemas.microsoft.com/office/powerpoint/2010/main" val="2189204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C2CAA"/>
      </a:accent1>
      <a:accent2>
        <a:srgbClr val="A94F0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kumimoji="1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5c94dbf-a013-4677-a54c-67c3864f009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1BC178A1F4EE41B2BB0C92E06963E6" ma:contentTypeVersion="10" ma:contentTypeDescription="Create a new document." ma:contentTypeScope="" ma:versionID="c0c2bc6d2ed41bd4106712d16c252294">
  <xsd:schema xmlns:xsd="http://www.w3.org/2001/XMLSchema" xmlns:xs="http://www.w3.org/2001/XMLSchema" xmlns:p="http://schemas.microsoft.com/office/2006/metadata/properties" xmlns:ns3="f5c94dbf-a013-4677-a54c-67c3864f009a" targetNamespace="http://schemas.microsoft.com/office/2006/metadata/properties" ma:root="true" ma:fieldsID="663da930ccb899107916f37a4aee774e" ns3:_="">
    <xsd:import namespace="f5c94dbf-a013-4677-a54c-67c3864f009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bjectDetectorVersions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c94dbf-a013-4677-a54c-67c3864f00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C5A5EE-FD75-46CF-8E42-20CE797058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5F76288-2D22-45A4-9519-EA353E24A9DB}">
  <ds:schemaRefs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f5c94dbf-a013-4677-a54c-67c3864f009a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C273AAC-482B-4B4A-810B-E5A692BBBB4E}">
  <ds:schemaRefs>
    <ds:schemaRef ds:uri="f5c94dbf-a013-4677-a54c-67c3864f009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960</Words>
  <Application>Microsoft Office PowerPoint</Application>
  <PresentationFormat>全屏显示(4:3)</PresentationFormat>
  <Paragraphs>144</Paragraphs>
  <Slides>24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Cascadia Code</vt:lpstr>
      <vt:lpstr>Hiragino Sans GB W3</vt:lpstr>
      <vt:lpstr>黑体</vt:lpstr>
      <vt:lpstr>等线</vt:lpstr>
      <vt:lpstr>Adobe 黑体 Std R</vt:lpstr>
      <vt:lpstr>微软雅黑</vt:lpstr>
      <vt:lpstr>Arial</vt:lpstr>
      <vt:lpstr>Adobe 黑体 Std R</vt:lpstr>
      <vt:lpstr>Office 主题​​</vt:lpstr>
      <vt:lpstr>如何学习计算机？</vt:lpstr>
      <vt:lpstr>流程介绍</vt:lpstr>
      <vt:lpstr>关于LTA</vt:lpstr>
      <vt:lpstr>LTA的名字</vt:lpstr>
      <vt:lpstr>LTA的日常活动</vt:lpstr>
      <vt:lpstr>LTA的日常活动</vt:lpstr>
      <vt:lpstr>LTA的日常活动</vt:lpstr>
      <vt:lpstr>工牌与徽章</vt:lpstr>
      <vt:lpstr>工牌与徽章</vt:lpstr>
      <vt:lpstr>接下来的打算？</vt:lpstr>
      <vt:lpstr>规则</vt:lpstr>
      <vt:lpstr>自我介绍环节！</vt:lpstr>
      <vt:lpstr>分享：如何学习计算机？</vt:lpstr>
      <vt:lpstr>如何正确上网？</vt:lpstr>
      <vt:lpstr>如何正确上网？-浏览器选择</vt:lpstr>
      <vt:lpstr>如何正确上网？-浏览器选择</vt:lpstr>
      <vt:lpstr>如何正确上网？-浏览器选择</vt:lpstr>
      <vt:lpstr>如何正确上网？-浏览器选择</vt:lpstr>
      <vt:lpstr>如何正确上网？-代理上网</vt:lpstr>
      <vt:lpstr>如何找资源？</vt:lpstr>
      <vt:lpstr>如何找资源？</vt:lpstr>
      <vt:lpstr>如何自学？</vt:lpstr>
      <vt:lpstr>如何自学？-怎么学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xiaoluobo58@gmail.com</dc:creator>
  <cp:lastModifiedBy>Misaka Milobo</cp:lastModifiedBy>
  <cp:revision>2</cp:revision>
  <cp:lastPrinted>2018-09-14T15:34:13Z</cp:lastPrinted>
  <dcterms:created xsi:type="dcterms:W3CDTF">2018-08-22T08:31:05Z</dcterms:created>
  <dcterms:modified xsi:type="dcterms:W3CDTF">2025-10-15T13:37:34Z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2025-10-06T04:34:41Z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e40dff3c-2caa-44e3-9b0f-98fb30c097d7</vt:lpwstr>
  </property>
  <property fmtid="{D5CDD505-2E9C-101B-9397-08002B2CF9AE}" pid="7" name="MSIP_Label_defa4170-0d19-0005-0004-bc88714345d2_ActionId">
    <vt:lpwstr>5896854e-5b3a-4e1a-ba76-e032dfef01ea</vt:lpwstr>
  </property>
  <property fmtid="{D5CDD505-2E9C-101B-9397-08002B2CF9AE}" pid="8" name="MSIP_Label_defa4170-0d19-0005-0004-bc88714345d2_ContentBits">
    <vt:lpwstr>0</vt:lpwstr>
  </property>
  <property fmtid="{D5CDD505-2E9C-101B-9397-08002B2CF9AE}" pid="9" name="MSIP_Label_defa4170-0d19-0005-0004-bc88714345d2_Tag">
    <vt:lpwstr>10, 3, 0, 1</vt:lpwstr>
  </property>
  <property fmtid="{D5CDD505-2E9C-101B-9397-08002B2CF9AE}" pid="10" name="ContentTypeId">
    <vt:lpwstr>0x010100F31BC178A1F4EE41B2BB0C92E06963E6</vt:lpwstr>
  </property>
</Properties>
</file>